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5"/>
  </p:handoutMasterIdLst>
  <p:sldIdLst>
    <p:sldId id="257" r:id="rId2"/>
    <p:sldId id="268" r:id="rId3"/>
    <p:sldId id="269" r:id="rId4"/>
    <p:sldId id="270" r:id="rId5"/>
    <p:sldId id="271" r:id="rId6"/>
    <p:sldId id="275" r:id="rId7"/>
    <p:sldId id="289" r:id="rId8"/>
    <p:sldId id="290" r:id="rId9"/>
    <p:sldId id="301" r:id="rId10"/>
    <p:sldId id="272" r:id="rId11"/>
    <p:sldId id="273" r:id="rId12"/>
    <p:sldId id="280" r:id="rId13"/>
    <p:sldId id="277" r:id="rId14"/>
    <p:sldId id="278" r:id="rId15"/>
    <p:sldId id="279" r:id="rId16"/>
    <p:sldId id="291" r:id="rId17"/>
    <p:sldId id="292" r:id="rId18"/>
    <p:sldId id="281" r:id="rId19"/>
    <p:sldId id="288" r:id="rId20"/>
    <p:sldId id="293" r:id="rId21"/>
    <p:sldId id="294" r:id="rId22"/>
    <p:sldId id="295" r:id="rId23"/>
    <p:sldId id="274" r:id="rId24"/>
  </p:sldIdLst>
  <p:sldSz cx="9144000" cy="5143500" type="screen16x9"/>
  <p:notesSz cx="6669088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682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C08327-71C1-4C96-A8CA-4DB6DCB0126B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C53EDF-1259-405F-9ACD-1DFBEC14B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1162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F9DA8-6C05-43E4-9DFB-171116BBC78D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511BF-7BE6-4619-ADB9-CAA156C639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091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F9DA8-6C05-43E4-9DFB-171116BBC78D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511BF-7BE6-4619-ADB9-CAA156C639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356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F9DA8-6C05-43E4-9DFB-171116BBC78D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511BF-7BE6-4619-ADB9-CAA156C639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243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F9DA8-6C05-43E4-9DFB-171116BBC78D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511BF-7BE6-4619-ADB9-CAA156C639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366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F9DA8-6C05-43E4-9DFB-171116BBC78D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511BF-7BE6-4619-ADB9-CAA156C639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542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F9DA8-6C05-43E4-9DFB-171116BBC78D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511BF-7BE6-4619-ADB9-CAA156C639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923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F9DA8-6C05-43E4-9DFB-171116BBC78D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511BF-7BE6-4619-ADB9-CAA156C639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329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F9DA8-6C05-43E4-9DFB-171116BBC78D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511BF-7BE6-4619-ADB9-CAA156C639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091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F9DA8-6C05-43E4-9DFB-171116BBC78D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511BF-7BE6-4619-ADB9-CAA156C639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813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F9DA8-6C05-43E4-9DFB-171116BBC78D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511BF-7BE6-4619-ADB9-CAA156C639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795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F9DA8-6C05-43E4-9DFB-171116BBC78D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511BF-7BE6-4619-ADB9-CAA156C639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559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2F9DA8-6C05-43E4-9DFB-171116BBC78D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511BF-7BE6-4619-ADB9-CAA156C639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061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6568" y="123478"/>
            <a:ext cx="1774105" cy="2376264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CDF2BE84-D6AA-4F9E-9FFA-58DD612A147A}"/>
              </a:ext>
            </a:extLst>
          </p:cNvPr>
          <p:cNvSpPr txBox="1">
            <a:spLocks/>
          </p:cNvSpPr>
          <p:nvPr/>
        </p:nvSpPr>
        <p:spPr>
          <a:xfrm>
            <a:off x="683568" y="627534"/>
            <a:ext cx="7560840" cy="21602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Федеральная образовательная программа среднего общего образования. Реализация требований и обновленных ФГОС в работе учителя физической культуры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CDF2BE84-D6AA-4F9E-9FFA-58DD612A147A}"/>
              </a:ext>
            </a:extLst>
          </p:cNvPr>
          <p:cNvSpPr txBox="1">
            <a:spLocks/>
          </p:cNvSpPr>
          <p:nvPr/>
        </p:nvSpPr>
        <p:spPr>
          <a:xfrm>
            <a:off x="6005857" y="3419642"/>
            <a:ext cx="3121172" cy="16223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sz="60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 кафедрой дополнительного профессионального образования 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квалификаций,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к.п.н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доцент,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r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Лызарь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О.Г.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62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22769" t="22235" r="3153" b="9065"/>
          <a:stretch/>
        </p:blipFill>
        <p:spPr bwMode="auto">
          <a:xfrm>
            <a:off x="1403648" y="555526"/>
            <a:ext cx="7344816" cy="41764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745965" y="51470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</a:rPr>
              <a:t>10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42430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 rotWithShape="1">
          <a:blip r:embed="rId2"/>
          <a:srcRect l="23249" t="22235" r="3473" b="9351"/>
          <a:stretch/>
        </p:blipFill>
        <p:spPr bwMode="auto">
          <a:xfrm>
            <a:off x="1259632" y="483518"/>
            <a:ext cx="7488831" cy="41764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676456" y="106019"/>
            <a:ext cx="406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11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05231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18279" t="12543" r="2993" b="8495"/>
          <a:stretch/>
        </p:blipFill>
        <p:spPr bwMode="auto">
          <a:xfrm>
            <a:off x="1403648" y="483518"/>
            <a:ext cx="7344816" cy="44644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676456" y="99245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12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49670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604448" y="42178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13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55050" y="339502"/>
            <a:ext cx="8064896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формировании основ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Федеральной рабочей программы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учебному предмету «Физическая культура»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использовались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прогрессивные идеи и теоретические положения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ведущих педагогических концепций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определяющих современное развитие отечественной системы образования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духовно-нравственного развития и воспитания гражданина Российской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Федерации;</a:t>
            </a:r>
          </a:p>
          <a:p>
            <a:pPr marL="285750" indent="-285750">
              <a:buFontTx/>
              <a:buChar char="-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формирования универсальных учебных действий, определяющая основы становления российской гражданской идентичности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обучающихся;</a:t>
            </a:r>
          </a:p>
          <a:p>
            <a:pPr marL="285750" indent="-285750">
              <a:buFontTx/>
              <a:buChar char="-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формирования ключевых компетенций, устанавливающая основу саморазвития и самоопределения личности в процессе непрерывного образования; </a:t>
            </a:r>
          </a:p>
          <a:p>
            <a:pPr marL="285750" indent="-285750">
              <a:buFontTx/>
              <a:buChar char="-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преподавания учебного предмета «Физическая культура», ориентирующая учебно-воспитательный процесс на внедрение новых технологий и инновационных подходов в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обучении;</a:t>
            </a: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структуры и содержания учебного предмета «Физическая культура», обосновывающая направленность учебных программ на формирование целостной личности учащихся, потребность в бережном отношении к своему здоровью и ведению здорового образа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жизни.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3228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18439" t="22235" r="3314" b="9065"/>
          <a:stretch/>
        </p:blipFill>
        <p:spPr bwMode="auto">
          <a:xfrm>
            <a:off x="1331640" y="483518"/>
            <a:ext cx="7056784" cy="40324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676456" y="114186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14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34449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18759" t="21095" r="3315" b="8495"/>
          <a:stretch/>
        </p:blipFill>
        <p:spPr bwMode="auto">
          <a:xfrm>
            <a:off x="1403648" y="411510"/>
            <a:ext cx="7128792" cy="43924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748464" y="0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15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20247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18439" t="22519" r="3474" b="9352"/>
          <a:stretch/>
        </p:blipFill>
        <p:spPr bwMode="auto">
          <a:xfrm>
            <a:off x="1259632" y="771550"/>
            <a:ext cx="7488832" cy="42484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987824" y="195486"/>
            <a:ext cx="3405548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2524125" algn="l"/>
              </a:tabLs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Обновление ФГОС СОО: ПООП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734733" y="46442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16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13707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18439" t="21949" r="3314" b="9066"/>
          <a:stretch/>
        </p:blipFill>
        <p:spPr bwMode="auto">
          <a:xfrm>
            <a:off x="1547664" y="699542"/>
            <a:ext cx="7128792" cy="38884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651739" y="123478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17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43699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18279" t="21664" r="3314" b="9065"/>
          <a:stretch/>
        </p:blipFill>
        <p:spPr bwMode="auto">
          <a:xfrm>
            <a:off x="1403648" y="555526"/>
            <a:ext cx="7272807" cy="41764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604448" y="51470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13290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-92546"/>
            <a:ext cx="831641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Физическая культура. Модули по видам спорта. </a:t>
            </a:r>
            <a:endParaRPr lang="ru-RU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Модуль «Самбо». </a:t>
            </a:r>
            <a:endParaRPr lang="ru-RU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58775"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Модуль «Самбо» (далее - модуль по самбо, самбо) на уровне среднего общего образования разработан с целью оказания методической помощи учителю физической культуры в создании рабочей программы по физической культуре с учётом современных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тенденций в системе образования и использования спортивно-ориентированных форм, средств и методов обучения по различным видам спорта. </a:t>
            </a:r>
          </a:p>
          <a:p>
            <a:pPr indent="358775" algn="just"/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Самбо является составной частью национальной культуры нашей страны и одним из универсальных средств физического воспитания. Самбо как вид спорта и система самозащиты имеют большое оздоровительное и прикладное значение, так как отводят важнейшую роль обеспечению подлинной надежной безопасности для здоровья и жизни занимающихся. Самбо, как система, зародившаяся в нашей стране, обладает мощным воспитательным эффектом, которая базируется на истории создания и развитии самбо, героизации наших соотечественников, культуре и традициях нашего народа, его общего духа, сплоченности и стремлении к победе, что будет способствовать их патриотическому и духовному развитию. </a:t>
            </a:r>
          </a:p>
          <a:p>
            <a:pPr indent="358775" algn="just"/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Средства самбо способствуют гармоничному развитию и укреплению здоровья обучающихся, комплексно влияют на органы и системы растущего организма, укрепляя и повышая их функциональный уровень. </a:t>
            </a:r>
          </a:p>
          <a:p>
            <a:pPr indent="358775" algn="just"/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реализации модуля «Самбо» владение различными техниками самбо обеспечивает у обучающихся воспитание всех физических качеств и содействует развитию личностных качеств обучающихся, обеспечивает всестороннее физическое развитие, возможность сохранения здоровья, увеличение продолжительности жизни и работоспособности, приобретение эмоционального, психологического комфорта и залога безопасности жизни. Прикладное значение самбо обеспечивает приобретение обучающимися навыков самозащиты и профилактики травматизма.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676456" y="0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19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0234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 rotWithShape="1">
          <a:blip r:embed="rId2"/>
          <a:srcRect l="18279" t="21380" r="3153" b="9065"/>
          <a:stretch/>
        </p:blipFill>
        <p:spPr bwMode="auto">
          <a:xfrm>
            <a:off x="1259632" y="627534"/>
            <a:ext cx="7632848" cy="43204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67744" y="123478"/>
            <a:ext cx="4572000" cy="65864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2524125" algn="l"/>
              </a:tabLs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Обновление ФГОС СОО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2524125" algn="l"/>
              </a:tabLst>
            </a:pP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460432" y="190840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396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60944" y="0"/>
            <a:ext cx="81724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Целью изучения модуля «Самбо»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является обучение самбо как базовому жизненно необходимому навыку, формирование у обучающихся общечеловеческой культуры и социального самоопределения, устойчивой мотивации к сохранению и укреплению собственного здоровья, ведению здорового и безопасного образа жизни через занятия физической культурой и спортом с использованием средств самбо. </a:t>
            </a:r>
          </a:p>
          <a:p>
            <a:pPr algn="just"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Задачами изучения модуля «Самбо»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являются: </a:t>
            </a: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всестороннее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гармоничное развитие детей и подростков, увеличение объёма их двигательной активности; </a:t>
            </a: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укрепление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физического, психологического и социального здоровья обучающихся, развитие основных физических качеств и повышение функциональных возможностей их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организма средствами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самбо; </a:t>
            </a: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формирование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жизненно важных навыков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самостраховки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самозащиты, а также умения применять его в различных условиях; </a:t>
            </a: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формирование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общих представлений о самбо, его возможностях и значении в процессе укрепления здоровья, физическом развитии и физической подготовке обучающихся; </a:t>
            </a: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обучение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основам техники и тактики самбо, элементам самозащиты, безопасному поведению на занятиях в спортивном зале, на открытых плоскостных сооружениях, в бытовых условиях и в критических ситуациях; </a:t>
            </a: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воспитание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общей культуры развития личности обучающегося средствами самбо, в том числе, для самореализации и самоопределения; </a:t>
            </a: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развитие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положительной мотивации и устойчивого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интереса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предмету «Физическая культура»; </a:t>
            </a: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удовлетворение индивидуальных потребностей, обучающихся в занятиях физической культурой и спортом средствами самбо; популяризация самбо, как вид спорта и системы самозащиты в общеобразовательных организациях, привлечение обучающихся, проявляющих повышенный интерес и способности к занятиям самбо в школьные спортивные клубы, секции, к участию в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соревнованиях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171162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5616" y="267494"/>
            <a:ext cx="8028384" cy="4552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Место и роль модуля «Самбо» </a:t>
            </a:r>
          </a:p>
          <a:p>
            <a:pPr indent="358775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Модуль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«Самбо» доступен для освоения всем обучающимся, независимо от уровня их физического развития и гендерных особенностей и расширяет спектр физкультурно-спортивных направлений в общеобразовательных организациях. </a:t>
            </a:r>
          </a:p>
          <a:p>
            <a:pPr indent="358775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Специфика модуля по самбо сочетается практически со всеми базовыми видами спорта (легкая атлетика, гимнастика, спортивные игры) и разделами «Знания о физической культуре», «Способы самостоятельной деятельности», «Физическое совершенствование». </a:t>
            </a:r>
          </a:p>
          <a:p>
            <a:pPr indent="358775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Интеграция модуля поможет обучающимся в освоении образовательных программ в рамках внеурочной деятельности, дополнительного образования, деятельности школьных спортивных клубов, подготовке обучающихся к сдаче норм Всероссийского физкультурно-спортивного комплекса «Готов к труду и обороне» (ГТО), участии в спортивных соревнованиях и подготовке юношей к службе в Вооруженных Силах Российской Федерации. </a:t>
            </a:r>
          </a:p>
          <a:p>
            <a:pPr indent="358775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итогам прохождения модуля возможно сформировать у обучающихся общие представления о самбо, навыки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самостраховки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страховки партнера, самозащиты и умения применять их в различных условиях, комплекс технических навыков: соревновательных действий, системы движений, технических приемов и разнообразные способы их выполнения, а также безопасное поведение на занятиях в спортивном зале, открытых плоскостных сооружениях, в бытовых условиях и в критических ситуациях.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748464" y="14382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21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05854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59632" y="369430"/>
            <a:ext cx="7560840" cy="1768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Содержание модуля «Самбо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AutoNum type="arabicParenR"/>
            </a:pP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Знания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самбо. </a:t>
            </a:r>
            <a:endParaRPr lang="ru-RU" sz="1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buFontTx/>
              <a:buAutoNum type="arabicParenR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самостоятельной деятельности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Tx/>
              <a:buAutoNum type="arabicParenR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совершенствование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в том числе -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омплексы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упражнений для развития физических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качеств,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омплексы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упражнений, формирующие двигательные умения и навыки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самбиста,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ндивидуальные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технические действия выполнения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приёмов,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ехнико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тактические основы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самбо).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715766"/>
            <a:ext cx="3329650" cy="2407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264360" y="2067694"/>
            <a:ext cx="7128791" cy="1472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изучении модуля «Самбо» на уровне среднего общего образования у обучающихся будут сформированы </a:t>
            </a:r>
            <a:endParaRPr lang="ru-RU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личностные результаты;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результаты;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предметные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результаты.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611120" y="44408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22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87626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83768" y="267494"/>
            <a:ext cx="397301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spc="-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</a:t>
            </a:r>
            <a:endParaRPr lang="ru-RU" sz="2000" b="1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843558"/>
            <a:ext cx="6264696" cy="4172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6198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 rotWithShape="1">
          <a:blip r:embed="rId2"/>
          <a:srcRect l="18118" t="12828" r="3315" b="8780"/>
          <a:stretch/>
        </p:blipFill>
        <p:spPr bwMode="auto">
          <a:xfrm>
            <a:off x="1115616" y="339502"/>
            <a:ext cx="7632848" cy="44644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820193" y="0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</a:rPr>
              <a:t>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7287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 rotWithShape="1">
          <a:blip r:embed="rId2"/>
          <a:srcRect l="18279" t="12543" r="3474" b="9065"/>
          <a:stretch/>
        </p:blipFill>
        <p:spPr bwMode="auto">
          <a:xfrm>
            <a:off x="1259632" y="267494"/>
            <a:ext cx="7200800" cy="44644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676456" y="239007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</a:rPr>
              <a:t>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29577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 rotWithShape="1">
          <a:blip r:embed="rId2"/>
          <a:srcRect l="18439" t="21664" r="3314" b="9065"/>
          <a:stretch/>
        </p:blipFill>
        <p:spPr bwMode="auto">
          <a:xfrm>
            <a:off x="1259632" y="627534"/>
            <a:ext cx="7632848" cy="42484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267744" y="123478"/>
            <a:ext cx="4572000" cy="65864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2524125" algn="l"/>
              </a:tabLs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Обновление ФГОС СОО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2524125" algn="l"/>
              </a:tabLst>
            </a:pP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676456" y="108537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</a:rPr>
              <a:t>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3282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67744" y="123478"/>
            <a:ext cx="4572000" cy="65864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2524125" algn="l"/>
              </a:tabLs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Обновление ФГОС СОО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2524125" algn="l"/>
              </a:tabLst>
            </a:pP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 rotWithShape="1">
          <a:blip r:embed="rId2"/>
          <a:srcRect l="18439" t="20524" r="3474" b="9065"/>
          <a:stretch/>
        </p:blipFill>
        <p:spPr bwMode="auto">
          <a:xfrm>
            <a:off x="1403648" y="555526"/>
            <a:ext cx="7128792" cy="42484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676456" y="54980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</a:rPr>
              <a:t>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17651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18439" t="21664" r="3314" b="9065"/>
          <a:stretch/>
        </p:blipFill>
        <p:spPr bwMode="auto">
          <a:xfrm>
            <a:off x="1187624" y="627534"/>
            <a:ext cx="6912768" cy="39604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18119" t="21095" r="27846" b="9350"/>
          <a:stretch/>
        </p:blipFill>
        <p:spPr bwMode="auto">
          <a:xfrm>
            <a:off x="5724128" y="1635646"/>
            <a:ext cx="3209925" cy="23241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676456" y="123478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</a:rPr>
              <a:t>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1971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18118" t="22235" r="3475" b="8780"/>
          <a:stretch/>
        </p:blipFill>
        <p:spPr bwMode="auto">
          <a:xfrm>
            <a:off x="1619672" y="483518"/>
            <a:ext cx="6912767" cy="42484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676456" y="85699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</a:rPr>
              <a:t>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20369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21164" t="17674" r="4277" b="17332"/>
          <a:stretch/>
        </p:blipFill>
        <p:spPr bwMode="auto">
          <a:xfrm>
            <a:off x="1547664" y="411510"/>
            <a:ext cx="7200800" cy="43204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745965" y="51470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</a:rPr>
              <a:t>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85465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4087</TotalTime>
  <Words>777</Words>
  <Application>Microsoft Office PowerPoint</Application>
  <PresentationFormat>Экран (16:9)</PresentationFormat>
  <Paragraphs>67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KGUFKST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Роман В. Чернуха</dc:creator>
  <cp:lastModifiedBy>user</cp:lastModifiedBy>
  <cp:revision>75</cp:revision>
  <dcterms:created xsi:type="dcterms:W3CDTF">2020-06-27T09:03:23Z</dcterms:created>
  <dcterms:modified xsi:type="dcterms:W3CDTF">2025-03-17T10:04:07Z</dcterms:modified>
</cp:coreProperties>
</file>