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0507F-BEAB-4087-AB3A-7416664CE8F0}" type="datetimeFigureOut">
              <a:rPr lang="ru-RU" smtClean="0"/>
              <a:pPr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6AE06-A44E-4AB1-8553-D4F09DF5CC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74321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Cambria" pitchFamily="18" charset="0"/>
              </a:rPr>
              <a:t>Научная литература  из ЭБС</a:t>
            </a:r>
            <a:br>
              <a:rPr lang="ru-RU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>«</a:t>
            </a:r>
            <a:r>
              <a:rPr lang="ru-RU" dirty="0" err="1" smtClean="0">
                <a:latin typeface="Cambria" pitchFamily="18" charset="0"/>
              </a:rPr>
              <a:t>Руконт</a:t>
            </a:r>
            <a:r>
              <a:rPr lang="ru-RU" dirty="0" smtClean="0">
                <a:latin typeface="Cambria" pitchFamily="18" charset="0"/>
              </a:rPr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85818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GVerchik\Desktop\НЛ\Без названия (2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857628"/>
            <a:ext cx="8001056" cy="19827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                                           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Рассмотрены </a:t>
            </a:r>
            <a:r>
              <a:rPr lang="ru-RU" sz="2000" dirty="0">
                <a:solidFill>
                  <a:schemeClr val="tx1"/>
                </a:solidFill>
                <a:latin typeface="Cambria" pitchFamily="18" charset="0"/>
              </a:rPr>
              <a:t>вопросы, касающиеся анализа </a:t>
            </a:r>
            <a:endParaRPr lang="ru-RU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условий и факторов развития мотивации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оздоровительной деятельности студентов вузов.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Предложена  структурно-динамическая модель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мотивации оздоровительной деятельности, включающая пять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основных  компонентов – целевой, смысловой, </a:t>
            </a:r>
            <a:r>
              <a:rPr lang="ru-RU" sz="2000" dirty="0" err="1" smtClean="0">
                <a:solidFill>
                  <a:schemeClr val="tx1"/>
                </a:solidFill>
                <a:latin typeface="Cambria" pitchFamily="18" charset="0"/>
              </a:rPr>
              <a:t>интенционный</a:t>
            </a:r>
            <a:endParaRPr lang="ru-RU" sz="20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(регулятивный), волевой и поведенческий, качественное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преобразование которых осуществлено на основе учета возраста и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половой принадлежности обучающихся.</a:t>
            </a:r>
            <a:endParaRPr lang="ru-RU" sz="20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0242" name="Picture 2" descr="C:\Users\GVerchik\Desktop\НЛ\b71508f0-8d7b-4eef-9e1c-0e20f4e920e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2214578" cy="28575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488" y="1714488"/>
            <a:ext cx="57864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Cambria" pitchFamily="18" charset="0"/>
              </a:rPr>
              <a:t>Лифанов, А.Д. Развитие мотивации спортивной и оздоровительной деятельности в процессе профессионализации личности (структурно-динамический аспект) : монография / Казан. </a:t>
            </a:r>
            <a:r>
              <a:rPr lang="ru-RU" sz="1400" dirty="0" err="1">
                <a:latin typeface="Cambria" pitchFamily="18" charset="0"/>
              </a:rPr>
              <a:t>нац</a:t>
            </a:r>
            <a:r>
              <a:rPr lang="ru-RU" sz="1400" dirty="0">
                <a:latin typeface="Cambria" pitchFamily="18" charset="0"/>
              </a:rPr>
              <a:t>. </a:t>
            </a:r>
            <a:r>
              <a:rPr lang="ru-RU" sz="1400" dirty="0" err="1">
                <a:latin typeface="Cambria" pitchFamily="18" charset="0"/>
              </a:rPr>
              <a:t>исслед</a:t>
            </a:r>
            <a:r>
              <a:rPr lang="ru-RU" sz="1400" dirty="0">
                <a:latin typeface="Cambria" pitchFamily="18" charset="0"/>
              </a:rPr>
              <a:t>. </a:t>
            </a:r>
            <a:r>
              <a:rPr lang="ru-RU" sz="1400" dirty="0" err="1">
                <a:latin typeface="Cambria" pitchFamily="18" charset="0"/>
              </a:rPr>
              <a:t>технол</a:t>
            </a:r>
            <a:r>
              <a:rPr lang="ru-RU" sz="1400" dirty="0">
                <a:latin typeface="Cambria" pitchFamily="18" charset="0"/>
              </a:rPr>
              <a:t>. ун-т; А.Д. Лифанов .— Казань : КНИТУ, 2020 .— 216 с. — </a:t>
            </a:r>
            <a:r>
              <a:rPr lang="ru-RU" sz="1400" dirty="0" err="1">
                <a:latin typeface="Cambria" pitchFamily="18" charset="0"/>
              </a:rPr>
              <a:t>Библиогр</a:t>
            </a:r>
            <a:r>
              <a:rPr lang="ru-RU" sz="1400" dirty="0">
                <a:latin typeface="Cambria" pitchFamily="18" charset="0"/>
              </a:rPr>
              <a:t>.: с. 196-212 .— ISBN 978-5-7882-2860-0 .— URL: https://lib.rucont.ru/efd/789580 (дата обращения: 31.03.2025)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511494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         </a:t>
            </a: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           В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данной монографии авторами с позиций </a:t>
            </a: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                   системного подхода рассмотрены актуальные проблемы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перспективного планирования основных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направлений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деятельности спортивной федерации. На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примере  Ассоциации мини-футбола России – ведущего подразделения Российского футбольного союза,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рассматривается планирование приоритетных направлений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ее деятельности в период до 2030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г.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Учитывая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процесса развития мини-футбола (</a:t>
            </a:r>
            <a:r>
              <a:rPr lang="ru-RU" sz="1600" dirty="0" err="1">
                <a:solidFill>
                  <a:schemeClr val="tx1"/>
                </a:solidFill>
                <a:latin typeface="Cambria" pitchFamily="18" charset="0"/>
              </a:rPr>
              <a:t>футзала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) в мире, повышение уровня конкуренции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между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сборными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и клубными командами на международной арене, роста интереса к развитию вида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спорта,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особенно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среди школьников и студентов, авторами представлена система перспективного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планирования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основных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направлений деятельности Ассоциации мини-футбола России и ее подразделений в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регионах.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Учитывая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, что программные принципы управления являются наиболее эффективным инструментом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с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точки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зрения оптимизации планирования, в монографии рассматривается возможность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поэтапного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решения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поставленных целей и выполнения намеченных задач, обеспечивающих дальнейший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прогресс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данной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модификации футбола в Российской Федерации.</a:t>
            </a:r>
          </a:p>
        </p:txBody>
      </p:sp>
      <p:pic>
        <p:nvPicPr>
          <p:cNvPr id="11267" name="Picture 3" descr="C:\Users\GVerchik\Desktop\НЛ\IMG_20250401_121614_3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14488"/>
            <a:ext cx="3214710" cy="185738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57621" y="1714488"/>
            <a:ext cx="47149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Алиев, Э.Г. Перспективное планирование как действенный инструмент совершенствования основных направлений деятельности спортивной федерации (на примере Ассоциации мини-футбола России) : монография / А.В. Шергин; </a:t>
            </a:r>
            <a:r>
              <a:rPr lang="ru-RU" sz="1200" dirty="0" err="1"/>
              <a:t>Моск</a:t>
            </a:r>
            <a:r>
              <a:rPr lang="ru-RU" sz="1200" dirty="0"/>
              <a:t>. </a:t>
            </a:r>
            <a:r>
              <a:rPr lang="ru-RU" sz="1200" dirty="0" err="1"/>
              <a:t>гос</a:t>
            </a:r>
            <a:r>
              <a:rPr lang="ru-RU" sz="1200" dirty="0"/>
              <a:t>. акад. физ. культуры; Э.Г. Алиев .— </a:t>
            </a:r>
            <a:r>
              <a:rPr lang="ru-RU" sz="1200" dirty="0" err="1"/>
              <a:t>Малаховка</a:t>
            </a:r>
            <a:r>
              <a:rPr lang="ru-RU" sz="1200" dirty="0"/>
              <a:t> : МГАФК, 2022 .— 146 с. — </a:t>
            </a:r>
            <a:r>
              <a:rPr lang="ru-RU" sz="1200" dirty="0" err="1"/>
              <a:t>Библиогр</a:t>
            </a:r>
            <a:r>
              <a:rPr lang="ru-RU" sz="1200" dirty="0"/>
              <a:t>.: с. 131-142 .— ISBN 978-5-907590-67-0 .— URL: https://lib.rucont.ru/efd/862739 (дата обращения: 31.03.2025)</a:t>
            </a:r>
            <a:endParaRPr lang="ru-RU" sz="1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                                       </a:t>
            </a:r>
            <a:r>
              <a:rPr lang="ru-RU" sz="1600" dirty="0" smtClean="0">
                <a:latin typeface="Cambria" pitchFamily="18" charset="0"/>
              </a:rPr>
              <a:t>  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Целью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данной монографии является систематизация </a:t>
            </a: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информации в области экономики и права по проблемам          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развития в спортивной и образовательных отраслях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российской национальной экономики. Структура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монографии включает материал в логической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последовательности, позволяющей рассмотреть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экономические и правовые вопросы в спорте и образовании.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Авторы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стремились решить сложную задачу: с одной стороны,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раскрыть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экономические и правовые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вопросы развития спортивной и образовательной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сфер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деятельности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, а с другой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– обеспечить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простоту изложения, ясность подачи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материала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как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фундаментальной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основы четкого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и ясного мышления.</a:t>
            </a:r>
          </a:p>
        </p:txBody>
      </p:sp>
      <p:pic>
        <p:nvPicPr>
          <p:cNvPr id="12290" name="Picture 2" descr="C:\Users\GVerchik\Desktop\НЛ\63ec9699-9152-468d-9ec4-5144479570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2214578" cy="28575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28926" y="1714488"/>
            <a:ext cx="56436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Cambria" pitchFamily="18" charset="0"/>
              </a:rPr>
              <a:t>Гетман, Е.П. Экономика и право в спорте и образовании : коллектив. монография / Л.А. </a:t>
            </a:r>
            <a:r>
              <a:rPr lang="ru-RU" sz="1400" dirty="0" err="1">
                <a:latin typeface="Cambria" pitchFamily="18" charset="0"/>
              </a:rPr>
              <a:t>Гремина</a:t>
            </a:r>
            <a:r>
              <a:rPr lang="ru-RU" sz="1400" dirty="0">
                <a:latin typeface="Cambria" pitchFamily="18" charset="0"/>
              </a:rPr>
              <a:t>, С.С. Воеводина; Куб. </a:t>
            </a:r>
            <a:r>
              <a:rPr lang="ru-RU" sz="1400" dirty="0" err="1">
                <a:latin typeface="Cambria" pitchFamily="18" charset="0"/>
              </a:rPr>
              <a:t>гос</a:t>
            </a:r>
            <a:r>
              <a:rPr lang="ru-RU" sz="1400" dirty="0">
                <a:latin typeface="Cambria" pitchFamily="18" charset="0"/>
              </a:rPr>
              <a:t>. ун-т физ. культуры, спорта и туризма; Е.П. Гетман .— Краснодар : КГУФКСТ, 2019 .— 137 с. — </a:t>
            </a:r>
            <a:r>
              <a:rPr lang="ru-RU" sz="1400" dirty="0" err="1">
                <a:latin typeface="Cambria" pitchFamily="18" charset="0"/>
              </a:rPr>
              <a:t>Библиогр</a:t>
            </a:r>
            <a:r>
              <a:rPr lang="ru-RU" sz="1400" dirty="0">
                <a:latin typeface="Cambria" pitchFamily="18" charset="0"/>
              </a:rPr>
              <a:t>.: с. 131-132 .— URL: https://lib.rucont.ru/efd/814144 (дата обращения: 31.03.2025)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dirty="0" smtClean="0"/>
              <a:t> </a:t>
            </a:r>
            <a:endParaRPr lang="ru-RU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                                          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Монография </a:t>
            </a:r>
            <a:r>
              <a:rPr lang="ru-RU" sz="2000" dirty="0">
                <a:solidFill>
                  <a:schemeClr val="tx1"/>
                </a:solidFill>
                <a:latin typeface="Cambria" pitchFamily="18" charset="0"/>
              </a:rPr>
              <a:t>содержит теоретические и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практические аспекты </a:t>
            </a:r>
            <a:r>
              <a:rPr lang="ru-RU" sz="2000" dirty="0" err="1" smtClean="0">
                <a:solidFill>
                  <a:schemeClr val="tx1"/>
                </a:solidFill>
                <a:latin typeface="Cambria" pitchFamily="18" charset="0"/>
              </a:rPr>
              <a:t>брендинга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туристской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территории в мире, в Российской Федерации, в</a:t>
            </a: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Краснодарском крае.</a:t>
            </a:r>
            <a:endParaRPr lang="ru-RU" sz="20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Рассмотрены </a:t>
            </a:r>
            <a:r>
              <a:rPr lang="ru-RU" sz="2000" dirty="0">
                <a:solidFill>
                  <a:schemeClr val="tx1"/>
                </a:solidFill>
                <a:latin typeface="Cambria" pitchFamily="18" charset="0"/>
              </a:rPr>
              <a:t>составляющие регионального </a:t>
            </a:r>
            <a:r>
              <a:rPr lang="ru-RU" sz="2000" dirty="0" err="1">
                <a:solidFill>
                  <a:schemeClr val="tx1"/>
                </a:solidFill>
                <a:latin typeface="Cambria" pitchFamily="18" charset="0"/>
              </a:rPr>
              <a:t>брендинга</a:t>
            </a:r>
            <a:r>
              <a:rPr lang="ru-RU" sz="20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туристской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территории</a:t>
            </a:r>
            <a:r>
              <a:rPr lang="ru-RU" sz="2000" dirty="0">
                <a:solidFill>
                  <a:schemeClr val="tx1"/>
                </a:solidFill>
                <a:latin typeface="Cambria" pitchFamily="18" charset="0"/>
              </a:rPr>
              <a:t>, особенности создания отдельных </a:t>
            </a: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территориальных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Cambria" pitchFamily="18" charset="0"/>
              </a:rPr>
              <a:t>брендов</a:t>
            </a:r>
            <a:r>
              <a:rPr lang="ru-RU" sz="2000" dirty="0">
                <a:solidFill>
                  <a:schemeClr val="tx1"/>
                </a:solidFill>
                <a:latin typeface="Cambria" pitchFamily="18" charset="0"/>
              </a:rPr>
              <a:t>.</a:t>
            </a:r>
          </a:p>
        </p:txBody>
      </p:sp>
      <p:pic>
        <p:nvPicPr>
          <p:cNvPr id="13314" name="Picture 2" descr="C:\Users\GVerchik\Desktop\НЛ\b9a4f129-dfa9-431f-a270-74ecff1bb59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57364"/>
            <a:ext cx="2143141" cy="28575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488" y="1714488"/>
            <a:ext cx="55721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Cambria" pitchFamily="18" charset="0"/>
              </a:rPr>
              <a:t>Заднепровская, Е.Л. Особенности регионального </a:t>
            </a:r>
            <a:r>
              <a:rPr lang="ru-RU" sz="1600" dirty="0" err="1">
                <a:latin typeface="Cambria" pitchFamily="18" charset="0"/>
              </a:rPr>
              <a:t>брендинга</a:t>
            </a:r>
            <a:r>
              <a:rPr lang="ru-RU" sz="1600" dirty="0">
                <a:latin typeface="Cambria" pitchFamily="18" charset="0"/>
              </a:rPr>
              <a:t> туристской территории : монография / Т.А. </a:t>
            </a:r>
            <a:r>
              <a:rPr lang="ru-RU" sz="1600" dirty="0" err="1">
                <a:latin typeface="Cambria" pitchFamily="18" charset="0"/>
              </a:rPr>
              <a:t>Джум</a:t>
            </a:r>
            <a:r>
              <a:rPr lang="ru-RU" sz="1600" dirty="0">
                <a:latin typeface="Cambria" pitchFamily="18" charset="0"/>
              </a:rPr>
              <a:t>, О.В. </a:t>
            </a:r>
            <a:r>
              <a:rPr lang="ru-RU" sz="1600" dirty="0" err="1">
                <a:latin typeface="Cambria" pitchFamily="18" charset="0"/>
              </a:rPr>
              <a:t>Шпырня</a:t>
            </a:r>
            <a:r>
              <a:rPr lang="ru-RU" sz="1600" dirty="0">
                <a:latin typeface="Cambria" pitchFamily="18" charset="0"/>
              </a:rPr>
              <a:t>; Куб. </a:t>
            </a:r>
            <a:r>
              <a:rPr lang="ru-RU" sz="1600" dirty="0" err="1">
                <a:latin typeface="Cambria" pitchFamily="18" charset="0"/>
              </a:rPr>
              <a:t>гос</a:t>
            </a:r>
            <a:r>
              <a:rPr lang="ru-RU" sz="1600" dirty="0">
                <a:latin typeface="Cambria" pitchFamily="18" charset="0"/>
              </a:rPr>
              <a:t>. ун-т физ. культуры, спорта и туризма; Е.Л. Заднепровская .— Краснодар : КГУФКСТ, 2019 .— 100 с. : ил. — </a:t>
            </a:r>
            <a:r>
              <a:rPr lang="ru-RU" sz="1600" dirty="0" err="1">
                <a:latin typeface="Cambria" pitchFamily="18" charset="0"/>
              </a:rPr>
              <a:t>Библиогр</a:t>
            </a:r>
            <a:r>
              <a:rPr lang="ru-RU" sz="1600" dirty="0">
                <a:latin typeface="Cambria" pitchFamily="18" charset="0"/>
              </a:rPr>
              <a:t>.: с. 96-99 .— URL: https://lib.rucont.ru/efd/814147 (дата обращения: 31.03.2025)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>
                <a:latin typeface="Cambria" pitchFamily="18" charset="0"/>
              </a:rPr>
              <a:t>                                         </a:t>
            </a:r>
          </a:p>
          <a:p>
            <a:pPr>
              <a:buNone/>
            </a:pPr>
            <a:r>
              <a:rPr lang="ru-RU" sz="2800" dirty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                                         </a:t>
            </a:r>
          </a:p>
          <a:p>
            <a:pPr>
              <a:buNone/>
            </a:pPr>
            <a:r>
              <a:rPr lang="ru-RU" sz="2800" dirty="0">
                <a:latin typeface="Cambria" pitchFamily="18" charset="0"/>
              </a:rPr>
              <a:t> </a:t>
            </a:r>
            <a:r>
              <a:rPr lang="ru-RU" sz="2800" dirty="0" smtClean="0">
                <a:latin typeface="Cambria" pitchFamily="18" charset="0"/>
              </a:rPr>
              <a:t>                                              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Монография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содержит </a:t>
            </a:r>
            <a:endParaRPr lang="ru-RU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теоретические, нормативно-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правовые и практические основы 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социального туризма в России и за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рубежом, особенности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предоставления туристских </a:t>
            </a: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услуг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различным 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группам населения.</a:t>
            </a:r>
          </a:p>
        </p:txBody>
      </p:sp>
      <p:pic>
        <p:nvPicPr>
          <p:cNvPr id="14338" name="Picture 2" descr="C:\Users\GVerchik\Desktop\НЛ\b6402be8-5aba-4f5f-a900-f2935b0c49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2551108" cy="32861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14678" y="1714488"/>
            <a:ext cx="53578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Cambria" pitchFamily="18" charset="0"/>
              </a:rPr>
              <a:t>Социальный туризм в России и за рубежом: тенденции развития : монография / Е.Л. Заднепровская, Т.Н. </a:t>
            </a:r>
            <a:r>
              <a:rPr lang="ru-RU" sz="1600" dirty="0" err="1">
                <a:latin typeface="Cambria" pitchFamily="18" charset="0"/>
              </a:rPr>
              <a:t>Поддубная</a:t>
            </a:r>
            <a:r>
              <a:rPr lang="ru-RU" sz="1600" dirty="0">
                <a:latin typeface="Cambria" pitchFamily="18" charset="0"/>
              </a:rPr>
              <a:t>, Е.А. Еремина, В.Г. </a:t>
            </a:r>
            <a:r>
              <a:rPr lang="ru-RU" sz="1600" dirty="0" err="1">
                <a:latin typeface="Cambria" pitchFamily="18" charset="0"/>
              </a:rPr>
              <a:t>Минченко</a:t>
            </a:r>
            <a:r>
              <a:rPr lang="ru-RU" sz="1600" dirty="0">
                <a:latin typeface="Cambria" pitchFamily="18" charset="0"/>
              </a:rPr>
              <a:t>; Куб. </a:t>
            </a:r>
            <a:r>
              <a:rPr lang="ru-RU" sz="1600" dirty="0" err="1">
                <a:latin typeface="Cambria" pitchFamily="18" charset="0"/>
              </a:rPr>
              <a:t>гос</a:t>
            </a:r>
            <a:r>
              <a:rPr lang="ru-RU" sz="1600" dirty="0">
                <a:latin typeface="Cambria" pitchFamily="18" charset="0"/>
              </a:rPr>
              <a:t>. ун-т физ. культуры, спорта и туризма .— Краснодар : КГУФКСТ, 2019 .— 114 с. : ил. — </a:t>
            </a:r>
            <a:r>
              <a:rPr lang="ru-RU" sz="1600" dirty="0" err="1">
                <a:latin typeface="Cambria" pitchFamily="18" charset="0"/>
              </a:rPr>
              <a:t>Библиогр</a:t>
            </a:r>
            <a:r>
              <a:rPr lang="ru-RU" sz="1600" dirty="0">
                <a:latin typeface="Cambria" pitchFamily="18" charset="0"/>
              </a:rPr>
              <a:t>.: с. 108-112 .— URL: https://lib.rucont.ru/efd/814149 (дата обращения: 31.03.2025)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Монография </a:t>
            </a:r>
            <a:r>
              <a:rPr lang="ru-RU" sz="1600" dirty="0">
                <a:solidFill>
                  <a:schemeClr val="tx1"/>
                </a:solidFill>
              </a:rPr>
              <a:t>«Развитие культурно-познавательного туризма </a:t>
            </a:r>
            <a:endParaRPr lang="ru-RU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на территории Северного Кавказа» содержит теоретические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аспекты культурно-познавательного туризма, особенности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разработки, продвижения и реализация культурно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познавательных туров. В ней дана общая </a:t>
            </a:r>
            <a:r>
              <a:rPr lang="ru-RU" sz="1600" dirty="0">
                <a:solidFill>
                  <a:schemeClr val="tx1"/>
                </a:solidFill>
              </a:rPr>
              <a:t>характеристика территории Северного Кавказа </a:t>
            </a:r>
            <a:r>
              <a:rPr lang="ru-RU" sz="1600" dirty="0" smtClean="0">
                <a:solidFill>
                  <a:schemeClr val="tx1"/>
                </a:solidFill>
              </a:rPr>
              <a:t>как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ресурса </a:t>
            </a:r>
            <a:r>
              <a:rPr lang="ru-RU" sz="1600" dirty="0">
                <a:solidFill>
                  <a:schemeClr val="tx1"/>
                </a:solidFill>
              </a:rPr>
              <a:t>развития культурно-познавательного туризма. Содержится </a:t>
            </a:r>
            <a:r>
              <a:rPr lang="ru-RU" sz="1600" dirty="0" smtClean="0">
                <a:solidFill>
                  <a:schemeClr val="tx1"/>
                </a:solidFill>
              </a:rPr>
              <a:t>перечень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разработанных </a:t>
            </a:r>
            <a:r>
              <a:rPr lang="ru-RU" sz="1600" dirty="0">
                <a:solidFill>
                  <a:schemeClr val="tx1"/>
                </a:solidFill>
              </a:rPr>
              <a:t>авторами культурно-познавательных туров по территории </a:t>
            </a:r>
            <a:r>
              <a:rPr lang="ru-RU" sz="1600" dirty="0" smtClean="0">
                <a:solidFill>
                  <a:schemeClr val="tx1"/>
                </a:solidFill>
              </a:rPr>
              <a:t>Северного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Кавказа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15362" name="Picture 2" descr="C:\Users\GVerchik\Desktop\НЛ\c55d3e52-3204-4d9b-a453-53d70e6f72a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2187571" cy="28749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28926" y="1714488"/>
            <a:ext cx="564360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Cambria" pitchFamily="18" charset="0"/>
              </a:rPr>
              <a:t>Развитие культурно-познавательного туризма на территории Северного Кавказа : коллектив. монография / Т.Н. </a:t>
            </a:r>
            <a:r>
              <a:rPr lang="ru-RU" sz="1400" dirty="0" err="1">
                <a:latin typeface="Cambria" pitchFamily="18" charset="0"/>
              </a:rPr>
              <a:t>Поддубная</a:t>
            </a:r>
            <a:r>
              <a:rPr lang="ru-RU" sz="1400" dirty="0">
                <a:latin typeface="Cambria" pitchFamily="18" charset="0"/>
              </a:rPr>
              <a:t>, А.А. Юрченко, М.В. Коренева; ред.: А.А. Юрченко [и др.]; Куб. </a:t>
            </a:r>
            <a:r>
              <a:rPr lang="ru-RU" sz="1400" dirty="0" err="1">
                <a:latin typeface="Cambria" pitchFamily="18" charset="0"/>
              </a:rPr>
              <a:t>гос</a:t>
            </a:r>
            <a:r>
              <a:rPr lang="ru-RU" sz="1400" dirty="0">
                <a:latin typeface="Cambria" pitchFamily="18" charset="0"/>
              </a:rPr>
              <a:t>. ун-т физ. культуры, спорта и туризма .— Краснодар : КГУФКСТ, 2019 .— 218 с. : ил. — Авт. и ред. указаны на обороте </a:t>
            </a:r>
            <a:r>
              <a:rPr lang="ru-RU" sz="1400" dirty="0" err="1">
                <a:latin typeface="Cambria" pitchFamily="18" charset="0"/>
              </a:rPr>
              <a:t>тит</a:t>
            </a:r>
            <a:r>
              <a:rPr lang="ru-RU" sz="1400" dirty="0">
                <a:latin typeface="Cambria" pitchFamily="18" charset="0"/>
              </a:rPr>
              <a:t>. л.; </a:t>
            </a:r>
            <a:r>
              <a:rPr lang="ru-RU" sz="1400" dirty="0" err="1">
                <a:latin typeface="Cambria" pitchFamily="18" charset="0"/>
              </a:rPr>
              <a:t>Библиогр</a:t>
            </a:r>
            <a:r>
              <a:rPr lang="ru-RU" sz="1400" dirty="0">
                <a:latin typeface="Cambria" pitchFamily="18" charset="0"/>
              </a:rPr>
              <a:t>.: с. 213-216 .— URL: https://lib.rucont.ru/efd/814150 (дата обращения: 31.03.2025)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Монография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содержит теоретические, </a:t>
            </a:r>
            <a:endParaRPr lang="ru-RU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нормативно-правовые и практические основы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развития предпринимательства в сфере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сельского туризма в России и Краснодарском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крае, особенности предоставления туристских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услуг сельской направленности различным группам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населения.</a:t>
            </a:r>
            <a:endParaRPr lang="ru-RU" sz="18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Предложены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к рассмотрению проекты экскурсий и туров </a:t>
            </a: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сельской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направленности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по Краснодарскому краю.</a:t>
            </a:r>
          </a:p>
        </p:txBody>
      </p:sp>
      <p:pic>
        <p:nvPicPr>
          <p:cNvPr id="16386" name="Picture 2" descr="C:\Users\GVerchik\Desktop\НЛ\ed760d2b-7443-41fd-ab7f-7b783c382b0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2571768" cy="350046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14678" y="1714488"/>
            <a:ext cx="521497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Cambria" pitchFamily="18" charset="0"/>
              </a:rPr>
              <a:t>Предпринимательство в сфере сельского туризма: опыт и тенденции развития : коллектив. монография / Е.Л. Заднепровская, Т.Н. </a:t>
            </a:r>
            <a:r>
              <a:rPr lang="ru-RU" sz="1400" dirty="0" err="1">
                <a:latin typeface="Cambria" pitchFamily="18" charset="0"/>
              </a:rPr>
              <a:t>Поддубная</a:t>
            </a:r>
            <a:r>
              <a:rPr lang="ru-RU" sz="1400" dirty="0">
                <a:latin typeface="Cambria" pitchFamily="18" charset="0"/>
              </a:rPr>
              <a:t>, Е.А. Еремина, В.Г. </a:t>
            </a:r>
            <a:r>
              <a:rPr lang="ru-RU" sz="1400" dirty="0" err="1">
                <a:latin typeface="Cambria" pitchFamily="18" charset="0"/>
              </a:rPr>
              <a:t>Минченко</a:t>
            </a:r>
            <a:r>
              <a:rPr lang="ru-RU" sz="1400" dirty="0">
                <a:latin typeface="Cambria" pitchFamily="18" charset="0"/>
              </a:rPr>
              <a:t>, И.М. Кучеренко; Куб. </a:t>
            </a:r>
            <a:r>
              <a:rPr lang="ru-RU" sz="1400" dirty="0" err="1">
                <a:latin typeface="Cambria" pitchFamily="18" charset="0"/>
              </a:rPr>
              <a:t>гос</a:t>
            </a:r>
            <a:r>
              <a:rPr lang="ru-RU" sz="1400" dirty="0">
                <a:latin typeface="Cambria" pitchFamily="18" charset="0"/>
              </a:rPr>
              <a:t>. ун-т физ. культуры, спорта и туризма .— Краснодар : КГУФКСТ, 2019 .— 118 с. : ил. — </a:t>
            </a:r>
            <a:r>
              <a:rPr lang="ru-RU" sz="1400" dirty="0" err="1">
                <a:latin typeface="Cambria" pitchFamily="18" charset="0"/>
              </a:rPr>
              <a:t>Библиогр</a:t>
            </a:r>
            <a:r>
              <a:rPr lang="ru-RU" sz="1400" dirty="0">
                <a:latin typeface="Cambria" pitchFamily="18" charset="0"/>
              </a:rPr>
              <a:t>.: с. 113-117 .— URL: https://lib.rucont.ru/efd/814148 (дата обращения: 31.03.2025)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endParaRPr lang="ru-RU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Cambria" pitchFamily="18" charset="0"/>
              </a:rPr>
              <a:t>Остальную </a:t>
            </a:r>
            <a:r>
              <a:rPr lang="ru-RU" dirty="0" smtClean="0">
                <a:latin typeface="Cambria" pitchFamily="18" charset="0"/>
              </a:rPr>
              <a:t>научную литературу  по различным областям знаний можно просмотреть, выбрав в Электронном каталоге в  поиске</a:t>
            </a:r>
          </a:p>
          <a:p>
            <a:pPr algn="ctr">
              <a:buNone/>
            </a:pPr>
            <a:r>
              <a:rPr lang="ru-RU" dirty="0" smtClean="0">
                <a:latin typeface="Cambria" pitchFamily="18" charset="0"/>
              </a:rPr>
              <a:t>  ЭБС </a:t>
            </a:r>
            <a:r>
              <a:rPr lang="ru-RU" dirty="0" smtClean="0">
                <a:latin typeface="Cambria" pitchFamily="18" charset="0"/>
              </a:rPr>
              <a:t>«</a:t>
            </a:r>
            <a:r>
              <a:rPr lang="ru-RU" dirty="0" err="1" smtClean="0">
                <a:latin typeface="Cambria" pitchFamily="18" charset="0"/>
              </a:rPr>
              <a:t>Руконт</a:t>
            </a:r>
            <a:r>
              <a:rPr lang="ru-RU" dirty="0" smtClean="0">
                <a:latin typeface="Cambria" pitchFamily="18" charset="0"/>
              </a:rPr>
              <a:t>»</a:t>
            </a:r>
            <a:endParaRPr lang="ru-RU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Cambria" pitchFamily="18" charset="0"/>
              </a:rPr>
              <a:t> на страничке библиотеки сайта КГУФКСТ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44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429132"/>
            <a:ext cx="8229600" cy="22860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>
                <a:latin typeface="Cambria" pitchFamily="18" charset="0"/>
              </a:rPr>
              <a:t>        „</a:t>
            </a:r>
            <a:r>
              <a:rPr lang="ru-RU" sz="2000" dirty="0">
                <a:latin typeface="Cambria" pitchFamily="18" charset="0"/>
              </a:rPr>
              <a:t>Не должно быть никаких преград на пути к </a:t>
            </a:r>
            <a:r>
              <a:rPr lang="ru-RU" sz="2000" dirty="0" smtClean="0">
                <a:latin typeface="Cambria" pitchFamily="18" charset="0"/>
              </a:rPr>
              <a:t>свободе</a:t>
            </a:r>
          </a:p>
          <a:p>
            <a:pPr algn="just">
              <a:buNone/>
            </a:pPr>
            <a:r>
              <a:rPr lang="ru-RU" sz="2000" dirty="0" smtClean="0">
                <a:latin typeface="Cambria" pitchFamily="18" charset="0"/>
              </a:rPr>
              <a:t>исследования</a:t>
            </a:r>
            <a:r>
              <a:rPr lang="ru-RU" sz="2000" dirty="0">
                <a:latin typeface="Cambria" pitchFamily="18" charset="0"/>
              </a:rPr>
              <a:t>… Догмам в науке места нет. Ученый свободен и </a:t>
            </a:r>
            <a:r>
              <a:rPr lang="ru-RU" sz="2000" dirty="0" smtClean="0">
                <a:latin typeface="Cambria" pitchFamily="18" charset="0"/>
              </a:rPr>
              <a:t>должен</a:t>
            </a:r>
          </a:p>
          <a:p>
            <a:pPr algn="just">
              <a:buNone/>
            </a:pPr>
            <a:r>
              <a:rPr lang="ru-RU" sz="2000" dirty="0" smtClean="0">
                <a:latin typeface="Cambria" pitchFamily="18" charset="0"/>
              </a:rPr>
              <a:t>иметь </a:t>
            </a:r>
            <a:r>
              <a:rPr lang="ru-RU" sz="2000" dirty="0">
                <a:latin typeface="Cambria" pitchFamily="18" charset="0"/>
              </a:rPr>
              <a:t>право свободно задавать любой вопрос, сомневаться в </a:t>
            </a:r>
            <a:r>
              <a:rPr lang="ru-RU" sz="2000" dirty="0" smtClean="0">
                <a:latin typeface="Cambria" pitchFamily="18" charset="0"/>
              </a:rPr>
              <a:t>любом</a:t>
            </a:r>
          </a:p>
          <a:p>
            <a:pPr algn="just">
              <a:buNone/>
            </a:pPr>
            <a:r>
              <a:rPr lang="ru-RU" sz="2000" dirty="0" smtClean="0">
                <a:latin typeface="Cambria" pitchFamily="18" charset="0"/>
              </a:rPr>
              <a:t>утверждении</a:t>
            </a:r>
            <a:r>
              <a:rPr lang="ru-RU" sz="2000" dirty="0">
                <a:latin typeface="Cambria" pitchFamily="18" charset="0"/>
              </a:rPr>
              <a:t>, искать любые доказательства, исправлять </a:t>
            </a:r>
            <a:r>
              <a:rPr lang="ru-RU" sz="2000" dirty="0" smtClean="0">
                <a:latin typeface="Cambria" pitchFamily="18" charset="0"/>
              </a:rPr>
              <a:t>любые</a:t>
            </a:r>
          </a:p>
          <a:p>
            <a:pPr algn="just">
              <a:buNone/>
            </a:pPr>
            <a:r>
              <a:rPr lang="ru-RU" sz="2000" dirty="0" smtClean="0">
                <a:latin typeface="Cambria" pitchFamily="18" charset="0"/>
              </a:rPr>
              <a:t>ошибки</a:t>
            </a:r>
            <a:r>
              <a:rPr lang="ru-RU" sz="2000" dirty="0">
                <a:latin typeface="Cambria" pitchFamily="18" charset="0"/>
              </a:rPr>
              <a:t>.“ </a:t>
            </a:r>
          </a:p>
          <a:p>
            <a:pPr algn="just">
              <a:buNone/>
            </a:pPr>
            <a:r>
              <a:rPr lang="ru-RU" sz="2000" dirty="0" smtClean="0">
                <a:latin typeface="Cambria" pitchFamily="18" charset="0"/>
              </a:rPr>
              <a:t>                                                                                  </a:t>
            </a:r>
            <a:r>
              <a:rPr lang="ru-RU" sz="2000" dirty="0">
                <a:latin typeface="Cambria" pitchFamily="18" charset="0"/>
              </a:rPr>
              <a:t>Роберт Оппенгеймер</a:t>
            </a:r>
            <a:r>
              <a:rPr lang="ru-RU" sz="2000" dirty="0" smtClean="0">
                <a:latin typeface="Cambria" pitchFamily="18" charset="0"/>
              </a:rPr>
              <a:t/>
            </a:r>
            <a:br>
              <a:rPr lang="ru-RU" sz="2000" dirty="0" smtClean="0">
                <a:latin typeface="Cambria" pitchFamily="18" charset="0"/>
              </a:rPr>
            </a:br>
            <a:r>
              <a:rPr lang="ru-RU" sz="2000" dirty="0" smtClean="0">
                <a:latin typeface="Cambria" pitchFamily="18" charset="0"/>
              </a:rPr>
              <a:t/>
            </a:r>
            <a:br>
              <a:rPr lang="ru-RU" sz="2000" dirty="0" smtClean="0">
                <a:latin typeface="Cambria" pitchFamily="18" charset="0"/>
              </a:rPr>
            </a:br>
            <a:endParaRPr lang="ru-RU" sz="2000" dirty="0">
              <a:latin typeface="Cambria" pitchFamily="18" charset="0"/>
            </a:endParaRPr>
          </a:p>
        </p:txBody>
      </p:sp>
      <p:pic>
        <p:nvPicPr>
          <p:cNvPr id="2051" name="Picture 3" descr="C:\Users\GVerchik\Desktop\НЛ\Без названия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715468" cy="507209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                          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                                                                  </a:t>
            </a:r>
          </a:p>
          <a:p>
            <a:pPr>
              <a:buNone/>
            </a:pPr>
            <a:endParaRPr lang="ru-RU" sz="4000" dirty="0">
              <a:solidFill>
                <a:schemeClr val="tx1"/>
              </a:solidFill>
            </a:endParaRPr>
          </a:p>
          <a:p>
            <a:pPr>
              <a:buNone/>
            </a:pPr>
            <a:endParaRPr lang="ru-RU" sz="4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4900" dirty="0">
                <a:solidFill>
                  <a:schemeClr val="tx1"/>
                </a:solidFill>
              </a:rPr>
              <a:t> </a:t>
            </a:r>
            <a:r>
              <a:rPr lang="ru-RU" sz="4900" dirty="0" smtClean="0">
                <a:solidFill>
                  <a:schemeClr val="tx1"/>
                </a:solidFill>
              </a:rPr>
              <a:t>                                                                                  </a:t>
            </a: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Монография </a:t>
            </a:r>
            <a:r>
              <a:rPr lang="ru-RU" sz="6400" dirty="0">
                <a:solidFill>
                  <a:schemeClr val="tx1"/>
                </a:solidFill>
                <a:latin typeface="Cambria" pitchFamily="18" charset="0"/>
              </a:rPr>
              <a:t>представляет собой системное </a:t>
            </a: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изложение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научно- методического и практического материала по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вопросам  непрерывного образования и профессиональной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подготовке  студентов, обучающихся в физкультурных вузах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страны.     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Монография состоит из 6 глав. В ней раскрываются вопросы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методологии образования в России; основы правовой системы и ее структура; создание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целостного процесса непрерывного профессионального образования, управления</a:t>
            </a:r>
            <a:endParaRPr lang="ru-RU" sz="64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образовательными </a:t>
            </a:r>
            <a:r>
              <a:rPr lang="ru-RU" sz="6400" dirty="0">
                <a:solidFill>
                  <a:schemeClr val="tx1"/>
                </a:solidFill>
                <a:latin typeface="Cambria" pitchFamily="18" charset="0"/>
              </a:rPr>
              <a:t>системами; научно-исследовательская </a:t>
            </a: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и методическая </a:t>
            </a:r>
            <a:r>
              <a:rPr lang="ru-RU" sz="6400" dirty="0">
                <a:solidFill>
                  <a:schemeClr val="tx1"/>
                </a:solidFill>
                <a:latin typeface="Cambria" pitchFamily="18" charset="0"/>
              </a:rPr>
              <a:t>деятельность </a:t>
            </a: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в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области базового </a:t>
            </a:r>
            <a:r>
              <a:rPr lang="ru-RU" sz="6400" dirty="0">
                <a:solidFill>
                  <a:schemeClr val="tx1"/>
                </a:solidFill>
                <a:latin typeface="Cambria" pitchFamily="18" charset="0"/>
              </a:rPr>
              <a:t>образования, а также </a:t>
            </a: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профессиональная деятельность </a:t>
            </a:r>
            <a:r>
              <a:rPr lang="ru-RU" sz="6400" dirty="0">
                <a:solidFill>
                  <a:schemeClr val="tx1"/>
                </a:solidFill>
                <a:latin typeface="Cambria" pitchFamily="18" charset="0"/>
              </a:rPr>
              <a:t>специалиста </a:t>
            </a: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в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Cambria" pitchFamily="18" charset="0"/>
              </a:rPr>
              <a:t>области физической </a:t>
            </a:r>
            <a:r>
              <a:rPr lang="ru-RU" sz="6400" dirty="0">
                <a:solidFill>
                  <a:schemeClr val="tx1"/>
                </a:solidFill>
                <a:latin typeface="Cambria" pitchFamily="18" charset="0"/>
              </a:rPr>
              <a:t>культуры и спорта.</a:t>
            </a:r>
          </a:p>
        </p:txBody>
      </p:sp>
      <p:pic>
        <p:nvPicPr>
          <p:cNvPr id="3074" name="Picture 2" descr="C:\Users\GVerchik\Desktop\НЛ\0c2cb5fb-9bd8-434c-8f9e-b7921ee991b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2357454" cy="292895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488" y="1714488"/>
            <a:ext cx="5715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Cambria" pitchFamily="18" charset="0"/>
              </a:rPr>
              <a:t>Чесноков, Н.Н. Профессиональное образование в области физической культуры и спорта : монография / В.Г. Никитушкин, А.П. Морозов; </a:t>
            </a:r>
            <a:r>
              <a:rPr lang="ru-RU" sz="1400" dirty="0" err="1">
                <a:latin typeface="Cambria" pitchFamily="18" charset="0"/>
              </a:rPr>
              <a:t>Моск</a:t>
            </a:r>
            <a:r>
              <a:rPr lang="ru-RU" sz="1400" dirty="0">
                <a:latin typeface="Cambria" pitchFamily="18" charset="0"/>
              </a:rPr>
              <a:t>. </a:t>
            </a:r>
            <a:r>
              <a:rPr lang="ru-RU" sz="1400" dirty="0" err="1">
                <a:latin typeface="Cambria" pitchFamily="18" charset="0"/>
              </a:rPr>
              <a:t>гос</a:t>
            </a:r>
            <a:r>
              <a:rPr lang="ru-RU" sz="1400" dirty="0">
                <a:latin typeface="Cambria" pitchFamily="18" charset="0"/>
              </a:rPr>
              <a:t>. акад. физ. культуры; Н.Н. Чесноков .— </a:t>
            </a:r>
            <a:r>
              <a:rPr lang="ru-RU" sz="1400" dirty="0" err="1">
                <a:latin typeface="Cambria" pitchFamily="18" charset="0"/>
              </a:rPr>
              <a:t>Малаховка</a:t>
            </a:r>
            <a:r>
              <a:rPr lang="ru-RU" sz="1400" dirty="0">
                <a:latin typeface="Cambria" pitchFamily="18" charset="0"/>
              </a:rPr>
              <a:t> : МГАФК, 2023 .— 424 с. — </a:t>
            </a:r>
            <a:r>
              <a:rPr lang="ru-RU" sz="1400" dirty="0" err="1">
                <a:latin typeface="Cambria" pitchFamily="18" charset="0"/>
              </a:rPr>
              <a:t>Библиогр</a:t>
            </a:r>
            <a:r>
              <a:rPr lang="ru-RU" sz="1400" dirty="0">
                <a:latin typeface="Cambria" pitchFamily="18" charset="0"/>
              </a:rPr>
              <a:t>.: с. 404-407 .— ISBN 978-5-00063-109-6 .— URL: https://lib.rucont.ru/efd/862789 (дата обращения: 31.03.2025)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      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  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</a:t>
            </a: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В 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монографии представлены </a:t>
            </a:r>
            <a:endParaRPr lang="ru-RU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результаты исследования ловкости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человека, ее развитие и возможность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использования данного феномена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деятельности нервной системы в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педагогическом процессе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совершенствования спортивных движений,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что позволило прийти к довольно неожиданным результатам в часто употребляемых </a:t>
            </a:r>
            <a:r>
              <a:rPr lang="ru-RU" dirty="0">
                <a:solidFill>
                  <a:schemeClr val="tx1"/>
                </a:solidFill>
                <a:latin typeface="Cambria" pitchFamily="18" charset="0"/>
              </a:rPr>
              <a:t>положениях, в отдельных моментах резко отличающихся от традиционных представлений в теории и методике физической культуры и спорта.</a:t>
            </a:r>
          </a:p>
        </p:txBody>
      </p:sp>
      <p:pic>
        <p:nvPicPr>
          <p:cNvPr id="4098" name="Picture 2" descr="C:\Users\GVerchik\Desktop\НЛ\0118dc5e-387b-466e-b262-2943c9bf2c7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2827341" cy="370205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00430" y="1714488"/>
            <a:ext cx="49292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Ловкость и технология формирования техники двигательного действия: монография / Р. М. </a:t>
            </a:r>
            <a:r>
              <a:rPr lang="ru-RU" sz="1400" dirty="0" err="1"/>
              <a:t>Гимазов</a:t>
            </a:r>
            <a:r>
              <a:rPr lang="ru-RU" sz="1400" dirty="0"/>
              <a:t> .— б.м. : Издательские решения, 2020 .— 272 с. — ISBN 978-5-4498-1168-4 .— URL: https://lib.rucont.ru/efd/736754 (дата обращения: 31.03.2025)</a:t>
            </a:r>
            <a:endParaRPr lang="ru-RU" sz="14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57256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504351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2000" dirty="0" smtClean="0"/>
              <a:t>                                                        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 smtClean="0"/>
              <a:t>                                                          </a:t>
            </a:r>
            <a:r>
              <a:rPr lang="ru-RU" sz="2000" dirty="0" smtClean="0">
                <a:latin typeface="Cambria" pitchFamily="18" charset="0"/>
              </a:rPr>
              <a:t>Монография </a:t>
            </a:r>
            <a:r>
              <a:rPr lang="ru-RU" sz="2000" dirty="0">
                <a:latin typeface="Cambria" pitchFamily="18" charset="0"/>
              </a:rPr>
              <a:t>подготовлена по материалам </a:t>
            </a:r>
            <a:endParaRPr lang="ru-RU" sz="2000" dirty="0" smtClean="0">
              <a:latin typeface="Cambria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Cambria" pitchFamily="18" charset="0"/>
              </a:rPr>
              <a:t>                                                       конференции «</a:t>
            </a:r>
            <a:r>
              <a:rPr lang="ru-RU" sz="2000" dirty="0" err="1" smtClean="0">
                <a:latin typeface="Cambria" pitchFamily="18" charset="0"/>
              </a:rPr>
              <a:t>Глушковские</a:t>
            </a:r>
            <a:r>
              <a:rPr lang="ru-RU" sz="2000" dirty="0" smtClean="0">
                <a:latin typeface="Cambria" pitchFamily="18" charset="0"/>
              </a:rPr>
              <a:t> чтения: актуальные </a:t>
            </a:r>
          </a:p>
          <a:p>
            <a:pPr>
              <a:buNone/>
            </a:pPr>
            <a:r>
              <a:rPr lang="ru-RU" sz="2000" dirty="0" smtClean="0">
                <a:latin typeface="Cambria" pitchFamily="18" charset="0"/>
              </a:rPr>
              <a:t>                                                       вопросы высшего профессионального </a:t>
            </a:r>
          </a:p>
          <a:p>
            <a:pPr>
              <a:buNone/>
            </a:pPr>
            <a:r>
              <a:rPr lang="ru-RU" sz="2000" dirty="0" smtClean="0">
                <a:latin typeface="Cambria" pitchFamily="18" charset="0"/>
              </a:rPr>
              <a:t>                                                       образования», проведенной в 2022 году. В ней </a:t>
            </a:r>
          </a:p>
          <a:p>
            <a:pPr>
              <a:buNone/>
            </a:pPr>
            <a:r>
              <a:rPr lang="ru-RU" sz="2000" dirty="0" smtClean="0">
                <a:latin typeface="Cambria" pitchFamily="18" charset="0"/>
              </a:rPr>
              <a:t>                                                       представлен опыт преподавателей </a:t>
            </a:r>
            <a:r>
              <a:rPr lang="ru-RU" sz="2000" dirty="0" err="1" smtClean="0">
                <a:latin typeface="Cambria" pitchFamily="18" charset="0"/>
              </a:rPr>
              <a:t>Сургутского</a:t>
            </a:r>
            <a:r>
              <a:rPr lang="ru-RU" sz="2000" dirty="0" smtClean="0">
                <a:latin typeface="Cambria" pitchFamily="18" charset="0"/>
              </a:rPr>
              <a:t> государственного педагогического </a:t>
            </a:r>
            <a:r>
              <a:rPr lang="ru-RU" sz="2000" dirty="0">
                <a:latin typeface="Cambria" pitchFamily="18" charset="0"/>
              </a:rPr>
              <a:t>университета по реализации </a:t>
            </a:r>
            <a:r>
              <a:rPr lang="ru-RU" sz="2000" dirty="0" err="1">
                <a:latin typeface="Cambria" pitchFamily="18" charset="0"/>
              </a:rPr>
              <a:t>деятельностного</a:t>
            </a:r>
            <a:r>
              <a:rPr lang="ru-RU" sz="2000" dirty="0">
                <a:latin typeface="Cambria" pitchFamily="18" charset="0"/>
              </a:rPr>
              <a:t> подхода в воспитании на основе </a:t>
            </a:r>
            <a:r>
              <a:rPr lang="ru-RU" sz="2000" dirty="0" err="1">
                <a:latin typeface="Cambria" pitchFamily="18" charset="0"/>
              </a:rPr>
              <a:t>компетентностной</a:t>
            </a:r>
            <a:r>
              <a:rPr lang="ru-RU" sz="2000" dirty="0">
                <a:latin typeface="Cambria" pitchFamily="18" charset="0"/>
              </a:rPr>
              <a:t> модели выпускника вуза, предлагается структура воспитательной деятельности, подходы к её проектированию и реализации.</a:t>
            </a:r>
          </a:p>
        </p:txBody>
      </p:sp>
      <p:pic>
        <p:nvPicPr>
          <p:cNvPr id="5122" name="Picture 2" descr="C:\Users\GVerchik\Desktop\НЛ\3921a4a1-5313-4a56-8392-d9562888be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2620950" cy="33035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14679" y="1714488"/>
            <a:ext cx="5357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Современные технологии воспитания в педагогическом вузе : коллективная монография / ред.: Р.Х. </a:t>
            </a:r>
            <a:r>
              <a:rPr lang="ru-RU" sz="1600" dirty="0" err="1"/>
              <a:t>Шаймарданов</a:t>
            </a:r>
            <a:r>
              <a:rPr lang="ru-RU" sz="1600" dirty="0"/>
              <a:t>, Т. А. Власова .— Сургут : РИО </a:t>
            </a:r>
            <a:r>
              <a:rPr lang="ru-RU" sz="1600" dirty="0" err="1"/>
              <a:t>СурГПУ</a:t>
            </a:r>
            <a:r>
              <a:rPr lang="ru-RU" sz="1600" dirty="0"/>
              <a:t>, 2022 .— 114 с. — ISBN 978-5-93190-408-5 .— URL: https://lib.rucont.ru/efd/824625 (дата обращения: 31.03.2025)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>
                <a:latin typeface="Cambria" pitchFamily="18" charset="0"/>
              </a:rPr>
              <a:t> </a:t>
            </a:r>
            <a:r>
              <a:rPr lang="ru-RU" sz="1800" dirty="0" smtClean="0">
                <a:latin typeface="Cambria" pitchFamily="18" charset="0"/>
              </a:rPr>
              <a:t>                                                         </a:t>
            </a:r>
          </a:p>
          <a:p>
            <a:pPr>
              <a:buNone/>
            </a:pPr>
            <a:endParaRPr lang="ru-RU" sz="1800" dirty="0">
              <a:latin typeface="Cambria" pitchFamily="18" charset="0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Предлагаемая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читателю монография дополняет </a:t>
            </a:r>
            <a:endParaRPr lang="ru-RU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труды других авторов, а также содержит материал,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касающийся отдельных аспектов и особенностей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развития спортивного менеджмента в XXI веке,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события  которого значительно изменили содержание спортивного менеджмента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. При этом автор не ставил своей задачей системное представление предмета спортивного менеджмента. Основное внимание было уделено именно отдельным направлениям и аспектам спортивного менеджмента, которые отражают суть происходящих процессов в сфере этого направления менеджмента.</a:t>
            </a:r>
          </a:p>
        </p:txBody>
      </p:sp>
      <p:pic>
        <p:nvPicPr>
          <p:cNvPr id="6146" name="Picture 2" descr="C:\Users\GVerchik\Desktop\НЛ\72b657be-24b9-40eb-9012-27a5c0bf63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2530487" cy="34258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143240" y="1714488"/>
            <a:ext cx="54292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/>
              <a:t>Починкин</a:t>
            </a:r>
            <a:r>
              <a:rPr lang="ru-RU" sz="1600" dirty="0"/>
              <a:t>, А.В. Спортивный менеджмент XXI века: основные направления и особенности развития : монография / </a:t>
            </a:r>
            <a:r>
              <a:rPr lang="ru-RU" sz="1600" dirty="0" err="1"/>
              <a:t>Моск</a:t>
            </a:r>
            <a:r>
              <a:rPr lang="ru-RU" sz="1600" dirty="0"/>
              <a:t>. </a:t>
            </a:r>
            <a:r>
              <a:rPr lang="ru-RU" sz="1600" dirty="0" err="1"/>
              <a:t>гос</a:t>
            </a:r>
            <a:r>
              <a:rPr lang="ru-RU" sz="1600" dirty="0"/>
              <a:t>. акад. физ. культуры; А.В. </a:t>
            </a:r>
            <a:r>
              <a:rPr lang="ru-RU" sz="1600" dirty="0" err="1"/>
              <a:t>Починкин</a:t>
            </a:r>
            <a:r>
              <a:rPr lang="ru-RU" sz="1600" dirty="0"/>
              <a:t> .— </a:t>
            </a:r>
            <a:r>
              <a:rPr lang="ru-RU" sz="1600" dirty="0" err="1"/>
              <a:t>Малаховка</a:t>
            </a:r>
            <a:r>
              <a:rPr lang="ru-RU" sz="1600" dirty="0"/>
              <a:t> : МГАФК, 2022 .— 248 с. — </a:t>
            </a:r>
            <a:r>
              <a:rPr lang="ru-RU" sz="1600" dirty="0" err="1"/>
              <a:t>Библиогр</a:t>
            </a:r>
            <a:r>
              <a:rPr lang="ru-RU" sz="1600" dirty="0"/>
              <a:t>.: с. 226-240 .— ISBN 978-5-00063-083-9 .— URL: https://lib.rucont.ru/efd/862721 (дата обращения: 31.03.2025)</a:t>
            </a:r>
            <a:endParaRPr lang="ru-RU" sz="16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latin typeface="Cambria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Cambria" pitchFamily="18" charset="0"/>
              </a:rPr>
              <a:t>                                                            </a:t>
            </a:r>
          </a:p>
          <a:p>
            <a:pPr>
              <a:buNone/>
            </a:pPr>
            <a:r>
              <a:rPr lang="ru-RU" sz="1800" dirty="0">
                <a:latin typeface="Cambria" pitchFamily="18" charset="0"/>
              </a:rPr>
              <a:t> </a:t>
            </a:r>
            <a:r>
              <a:rPr lang="ru-RU" sz="1800" dirty="0" smtClean="0">
                <a:latin typeface="Cambria" pitchFamily="18" charset="0"/>
              </a:rPr>
              <a:t>                                                                </a:t>
            </a:r>
          </a:p>
          <a:p>
            <a:pPr>
              <a:buNone/>
            </a:pPr>
            <a:r>
              <a:rPr lang="ru-RU" sz="1800" dirty="0">
                <a:latin typeface="Cambria" pitchFamily="18" charset="0"/>
              </a:rPr>
              <a:t> </a:t>
            </a:r>
            <a:r>
              <a:rPr lang="ru-RU" sz="1800" dirty="0" smtClean="0">
                <a:latin typeface="Cambria" pitchFamily="18" charset="0"/>
              </a:rPr>
              <a:t>                       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В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монографии «Современные подходы к </a:t>
            </a:r>
            <a:endParaRPr lang="ru-RU" sz="18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практико-ориентированной исследовательской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деятельности в спортивных играх» излагаются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основные подходы к пониманию задач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теоретической и практической составляющей 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научно-исследовательской работы в области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спортивных игр.</a:t>
            </a:r>
            <a:endParaRPr lang="ru-RU" sz="18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Представлен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критический анализ основных ошибок и </a:t>
            </a: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заблуждений,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наиболее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часто встречающихся в исследованиях бакалавров, магистров </a:t>
            </a: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и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itchFamily="18" charset="0"/>
              </a:rPr>
              <a:t>аспирантов </a:t>
            </a:r>
            <a:r>
              <a:rPr lang="ru-RU" sz="1800" dirty="0">
                <a:solidFill>
                  <a:schemeClr val="tx1"/>
                </a:solidFill>
                <a:latin typeface="Cambria" pitchFamily="18" charset="0"/>
              </a:rPr>
              <a:t>при подготовке квалификационных работ.</a:t>
            </a:r>
          </a:p>
        </p:txBody>
      </p:sp>
      <p:pic>
        <p:nvPicPr>
          <p:cNvPr id="7170" name="Picture 2" descr="C:\Users\GVerchik\Desktop\НЛ\a5bc65a4-da9b-4bd1-9d01-14f0066ff8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2730497" cy="40386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357554" y="1714488"/>
            <a:ext cx="514353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Cambria" pitchFamily="18" charset="0"/>
              </a:rPr>
              <a:t>Макеева, В.С. Современные подходы к практико-ориентированной исследовательской деятельности в спортивных играх : монография / Рос. </a:t>
            </a:r>
            <a:r>
              <a:rPr lang="ru-RU" sz="1400" dirty="0" err="1">
                <a:latin typeface="Cambria" pitchFamily="18" charset="0"/>
              </a:rPr>
              <a:t>гос</a:t>
            </a:r>
            <a:r>
              <a:rPr lang="ru-RU" sz="1400" dirty="0">
                <a:latin typeface="Cambria" pitchFamily="18" charset="0"/>
              </a:rPr>
              <a:t>. ун-т физ. культуры, спорта, молодежи и туризма (ГЦОЛИФК); В.С. Макеева .— Москва : </a:t>
            </a:r>
            <a:r>
              <a:rPr lang="ru-RU" sz="1400" dirty="0" err="1">
                <a:latin typeface="Cambria" pitchFamily="18" charset="0"/>
              </a:rPr>
              <a:t>РГУФКСМиТ</a:t>
            </a:r>
            <a:r>
              <a:rPr lang="ru-RU" sz="1400" dirty="0">
                <a:latin typeface="Cambria" pitchFamily="18" charset="0"/>
              </a:rPr>
              <a:t>, 2020 .— 95 с. — </a:t>
            </a:r>
            <a:r>
              <a:rPr lang="ru-RU" sz="1400" dirty="0" err="1">
                <a:latin typeface="Cambria" pitchFamily="18" charset="0"/>
              </a:rPr>
              <a:t>Библиогр</a:t>
            </a:r>
            <a:r>
              <a:rPr lang="ru-RU" sz="1400" dirty="0">
                <a:latin typeface="Cambria" pitchFamily="18" charset="0"/>
              </a:rPr>
              <a:t>.: с. 75-81 .— URL: https://lib.rucont.ru/efd/786774 (дата обращения: 31.03.2025)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None/>
            </a:pPr>
            <a:endParaRPr lang="ru-RU" sz="1400" dirty="0" smtClean="0">
              <a:latin typeface="Cambria" pitchFamily="18" charset="0"/>
            </a:endParaRPr>
          </a:p>
          <a:p>
            <a:pPr>
              <a:buNone/>
            </a:pPr>
            <a:endParaRPr lang="ru-RU" sz="1400" dirty="0">
              <a:latin typeface="Cambria" pitchFamily="18" charset="0"/>
            </a:endParaRPr>
          </a:p>
          <a:p>
            <a:pPr>
              <a:buNone/>
            </a:pPr>
            <a:endParaRPr lang="ru-RU" sz="1400" dirty="0" smtClean="0">
              <a:latin typeface="Cambria" pitchFamily="18" charset="0"/>
            </a:endParaRPr>
          </a:p>
          <a:p>
            <a:pPr>
              <a:buNone/>
            </a:pPr>
            <a:endParaRPr lang="ru-RU" sz="1400" dirty="0">
              <a:latin typeface="Cambria" pitchFamily="18" charset="0"/>
            </a:endParaRPr>
          </a:p>
          <a:p>
            <a:pPr>
              <a:buNone/>
            </a:pPr>
            <a:endParaRPr lang="ru-RU" sz="1400" dirty="0" smtClean="0">
              <a:latin typeface="Cambria" pitchFamily="18" charset="0"/>
            </a:endParaRP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>
                <a:latin typeface="Cambria" pitchFamily="18" charset="0"/>
              </a:rPr>
              <a:t> </a:t>
            </a:r>
            <a:r>
              <a:rPr lang="ru-RU" sz="1400" dirty="0" smtClean="0">
                <a:latin typeface="Cambria" pitchFamily="18" charset="0"/>
              </a:rPr>
              <a:t>                                                                          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latin typeface="Cambria" pitchFamily="18" charset="0"/>
              </a:rPr>
              <a:t>монографии освещены результаты теоретико-эмпирических </a:t>
            </a:r>
            <a:endParaRPr lang="ru-RU" sz="14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исследований, посвященных уточнению характера влияния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физкультурно-спортивной деятельности на воспитание и развитие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школьников. Представлена разработанная методика морально-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волевого воспитания учащихся среднего школьного возраста на уроках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физической культуры, предложены конкретные способы интеграции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средств и методов нравственного и физического воспитания.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Приведены теоретические основы и практические способы организации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уроков физической культуры в школе на основе использования методов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            проблемного обучения.</a:t>
            </a:r>
            <a:endParaRPr lang="ru-RU" sz="14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Представлено </a:t>
            </a:r>
            <a:r>
              <a:rPr lang="ru-RU" sz="1400" dirty="0">
                <a:solidFill>
                  <a:schemeClr val="tx1"/>
                </a:solidFill>
                <a:latin typeface="Cambria" pitchFamily="18" charset="0"/>
              </a:rPr>
              <a:t>эмпирическое обоснование их эффективности для формирования личностной 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физической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культуры </a:t>
            </a:r>
            <a:r>
              <a:rPr lang="ru-RU" sz="1400" dirty="0">
                <a:solidFill>
                  <a:schemeClr val="tx1"/>
                </a:solidFill>
                <a:latin typeface="Cambria" pitchFamily="18" charset="0"/>
              </a:rPr>
              <a:t>обучающихся. Охарактеризованы возрастные психологические особенности 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мальчиков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подросткового </a:t>
            </a:r>
            <a:r>
              <a:rPr lang="ru-RU" sz="1400" dirty="0">
                <a:solidFill>
                  <a:schemeClr val="tx1"/>
                </a:solidFill>
                <a:latin typeface="Cambria" pitchFamily="18" charset="0"/>
              </a:rPr>
              <a:t>и девушек раннего юношеского возраста. Описан характер влияния занятий спортом 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на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взаимоотношения </a:t>
            </a:r>
            <a:r>
              <a:rPr lang="ru-RU" sz="1400" dirty="0">
                <a:solidFill>
                  <a:schemeClr val="tx1"/>
                </a:solidFill>
                <a:latin typeface="Cambria" pitchFamily="18" charset="0"/>
              </a:rPr>
              <a:t>подростков с окружающими и на самооценку девушек, </a:t>
            </a: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выявленный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Cambria" pitchFamily="18" charset="0"/>
              </a:rPr>
              <a:t>экспериментальным </a:t>
            </a:r>
            <a:r>
              <a:rPr lang="ru-RU" sz="1400" dirty="0">
                <a:solidFill>
                  <a:schemeClr val="tx1"/>
                </a:solidFill>
                <a:latin typeface="Cambria" pitchFamily="18" charset="0"/>
              </a:rPr>
              <a:t>путем.</a:t>
            </a:r>
          </a:p>
        </p:txBody>
      </p:sp>
      <p:pic>
        <p:nvPicPr>
          <p:cNvPr id="8194" name="Picture 2" descr="C:\Users\GVerchik\Desktop\НЛ\b0accb75-c195-4755-9673-87c965961e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2301873" cy="364489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28926" y="1714488"/>
            <a:ext cx="5572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ambria" pitchFamily="18" charset="0"/>
              </a:rPr>
              <a:t>Потенциал физической культуры и спорта в воспитании и развитии школьников (в аспекте личностного развития) : монография / С.А. </a:t>
            </a:r>
            <a:r>
              <a:rPr lang="ru-RU" sz="1200" dirty="0" err="1">
                <a:latin typeface="Cambria" pitchFamily="18" charset="0"/>
              </a:rPr>
              <a:t>Хазова</a:t>
            </a:r>
            <a:r>
              <a:rPr lang="ru-RU" sz="1200" dirty="0">
                <a:latin typeface="Cambria" pitchFamily="18" charset="0"/>
              </a:rPr>
              <a:t>, Н.И. Дворкина, О.С. Трофимова, Е.И. </a:t>
            </a:r>
            <a:r>
              <a:rPr lang="ru-RU" sz="1200" dirty="0" err="1">
                <a:latin typeface="Cambria" pitchFamily="18" charset="0"/>
              </a:rPr>
              <a:t>Ончукова</a:t>
            </a:r>
            <a:r>
              <a:rPr lang="ru-RU" sz="1200" dirty="0">
                <a:latin typeface="Cambria" pitchFamily="18" charset="0"/>
              </a:rPr>
              <a:t>, А.Б. </a:t>
            </a:r>
            <a:r>
              <a:rPr lang="ru-RU" sz="1200" dirty="0" err="1">
                <a:latin typeface="Cambria" pitchFamily="18" charset="0"/>
              </a:rPr>
              <a:t>Бгуашев</a:t>
            </a:r>
            <a:r>
              <a:rPr lang="ru-RU" sz="1200" dirty="0">
                <a:latin typeface="Cambria" pitchFamily="18" charset="0"/>
              </a:rPr>
              <a:t>; Куб. </a:t>
            </a:r>
            <a:r>
              <a:rPr lang="ru-RU" sz="1200" dirty="0" err="1">
                <a:latin typeface="Cambria" pitchFamily="18" charset="0"/>
              </a:rPr>
              <a:t>гос</a:t>
            </a:r>
            <a:r>
              <a:rPr lang="ru-RU" sz="1200" dirty="0">
                <a:latin typeface="Cambria" pitchFamily="18" charset="0"/>
              </a:rPr>
              <a:t>. ун-т физ. культуры, спорта и туризма .— 2-е изд., </a:t>
            </a:r>
            <a:r>
              <a:rPr lang="ru-RU" sz="1200" dirty="0" err="1">
                <a:latin typeface="Cambria" pitchFamily="18" charset="0"/>
              </a:rPr>
              <a:t>испр</a:t>
            </a:r>
            <a:r>
              <a:rPr lang="ru-RU" sz="1200" dirty="0">
                <a:latin typeface="Cambria" pitchFamily="18" charset="0"/>
              </a:rPr>
              <a:t>. и доп. — Краснодар : КГУФКСТ, 2020 .— 184 с. — Авт. указаны на обороте </a:t>
            </a:r>
            <a:r>
              <a:rPr lang="ru-RU" sz="1200" dirty="0" err="1">
                <a:latin typeface="Cambria" pitchFamily="18" charset="0"/>
              </a:rPr>
              <a:t>тит</a:t>
            </a:r>
            <a:r>
              <a:rPr lang="ru-RU" sz="1200" dirty="0">
                <a:latin typeface="Cambria" pitchFamily="18" charset="0"/>
              </a:rPr>
              <a:t>. л.; </a:t>
            </a:r>
            <a:r>
              <a:rPr lang="ru-RU" sz="1200" dirty="0" err="1">
                <a:latin typeface="Cambria" pitchFamily="18" charset="0"/>
              </a:rPr>
              <a:t>Библиогр</a:t>
            </a:r>
            <a:r>
              <a:rPr lang="ru-RU" sz="1200" dirty="0">
                <a:latin typeface="Cambria" pitchFamily="18" charset="0"/>
              </a:rPr>
              <a:t>.: с. 170-182 .— URL: https://lib.rucont.ru/efd/814164 (дата обращения: 31.03.2025)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Georgia" pitchFamily="18" charset="0"/>
              </a:rPr>
              <a:t>Научные издания ЭБС </a:t>
            </a:r>
            <a:br>
              <a:rPr lang="ru-RU" sz="2800" dirty="0" smtClean="0">
                <a:latin typeface="Georgia" pitchFamily="18" charset="0"/>
              </a:rPr>
            </a:br>
            <a:r>
              <a:rPr lang="ru-RU" sz="2800" dirty="0" smtClean="0">
                <a:latin typeface="Georgia" pitchFamily="18" charset="0"/>
              </a:rPr>
              <a:t>«</a:t>
            </a:r>
            <a:r>
              <a:rPr lang="ru-RU" sz="2800" dirty="0" err="1" smtClean="0">
                <a:latin typeface="Georgia" pitchFamily="18" charset="0"/>
              </a:rPr>
              <a:t>Руконт</a:t>
            </a:r>
            <a:r>
              <a:rPr lang="ru-RU" sz="2800" dirty="0" smtClean="0">
                <a:latin typeface="Georgia" pitchFamily="18" charset="0"/>
              </a:rPr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Монография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посвящена </a:t>
            </a:r>
            <a:r>
              <a:rPr lang="ru-RU" sz="1600" dirty="0" err="1">
                <a:solidFill>
                  <a:schemeClr val="tx1"/>
                </a:solidFill>
                <a:latin typeface="Cambria" pitchFamily="18" charset="0"/>
              </a:rPr>
              <a:t>скрининг-диагностике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 в </a:t>
            </a:r>
            <a:endParaRPr lang="ru-RU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восстановительной медицине. Проведен сравнительный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анализ существующих методов </a:t>
            </a:r>
            <a:r>
              <a:rPr lang="ru-RU" sz="1600" dirty="0" err="1" smtClean="0">
                <a:solidFill>
                  <a:schemeClr val="tx1"/>
                </a:solidFill>
                <a:latin typeface="Cambria" pitchFamily="18" charset="0"/>
              </a:rPr>
              <a:t>скрининг-диагностики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традиционной и интегративной медицины, показана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информативность и эффективность их применения в условиях 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                       санаторно-курортного и восстановительного лечения, а также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  оздоровления.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Представленные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концептуальные, теоретические и методологические подходы к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оценке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здоровья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человека нашли свое отражение в различных областях медицины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и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психофизиологии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. Важным итогом представленного материала стала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разработка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комплексной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методики </a:t>
            </a:r>
            <a:r>
              <a:rPr lang="ru-RU" sz="1600" dirty="0" err="1">
                <a:solidFill>
                  <a:schemeClr val="tx1"/>
                </a:solidFill>
                <a:latin typeface="Cambria" pitchFamily="18" charset="0"/>
              </a:rPr>
              <a:t>скрининг-диагностики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 АПК «</a:t>
            </a:r>
            <a:r>
              <a:rPr lang="ru-RU" sz="1600" dirty="0" err="1">
                <a:solidFill>
                  <a:schemeClr val="tx1"/>
                </a:solidFill>
                <a:latin typeface="Cambria" pitchFamily="18" charset="0"/>
              </a:rPr>
              <a:t>Диамед-МБС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» –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аппаратно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программного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комплекса, позволяющего дать объективную оценку </a:t>
            </a:r>
            <a:r>
              <a:rPr lang="ru-RU" sz="1600" dirty="0" err="1">
                <a:solidFill>
                  <a:schemeClr val="tx1"/>
                </a:solidFill>
                <a:latin typeface="Cambria" pitchFamily="18" charset="0"/>
              </a:rPr>
              <a:t>психоэмоциональной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и</a:t>
            </a:r>
          </a:p>
          <a:p>
            <a:pPr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соматической </a:t>
            </a:r>
            <a:r>
              <a:rPr lang="ru-RU" sz="1600" dirty="0">
                <a:solidFill>
                  <a:schemeClr val="tx1"/>
                </a:solidFill>
                <a:latin typeface="Cambria" pitchFamily="18" charset="0"/>
              </a:rPr>
              <a:t>составляющих здоровья человека.</a:t>
            </a:r>
          </a:p>
        </p:txBody>
      </p:sp>
      <p:pic>
        <p:nvPicPr>
          <p:cNvPr id="9218" name="Picture 2" descr="C:\Users\GVerchik\Desktop\НЛ\eb7df9a7-0164-465f-b333-d3c53a5dc3f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2214578" cy="28575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488" y="1714488"/>
            <a:ext cx="56436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>
                <a:latin typeface="Cambria" pitchFamily="18" charset="0"/>
              </a:rPr>
              <a:t>Разинкин</a:t>
            </a:r>
            <a:r>
              <a:rPr lang="ru-RU" sz="1400" dirty="0">
                <a:latin typeface="Cambria" pitchFamily="18" charset="0"/>
              </a:rPr>
              <a:t>, С.М. Скрининг-диагностика в авиационной, восстановительной и спортивной медицине. Т. 2. Восстановительная медицина : монография / С.М. </a:t>
            </a:r>
            <a:r>
              <a:rPr lang="ru-RU" sz="1400" dirty="0" err="1">
                <a:latin typeface="Cambria" pitchFamily="18" charset="0"/>
              </a:rPr>
              <a:t>Разинкин</a:t>
            </a:r>
            <a:r>
              <a:rPr lang="ru-RU" sz="1400" dirty="0">
                <a:latin typeface="Cambria" pitchFamily="18" charset="0"/>
              </a:rPr>
              <a:t> .— Москва : Человек, 2020 .— 233 с. : ил. — </a:t>
            </a:r>
            <a:r>
              <a:rPr lang="ru-RU" sz="1400" dirty="0" err="1">
                <a:latin typeface="Cambria" pitchFamily="18" charset="0"/>
              </a:rPr>
              <a:t>Библиогр</a:t>
            </a:r>
            <a:r>
              <a:rPr lang="ru-RU" sz="1400" dirty="0">
                <a:latin typeface="Cambria" pitchFamily="18" charset="0"/>
              </a:rPr>
              <a:t>.: с. 228-231 .— ISBN 978-5-906132-54-3 .— URL: https://lib.rucont.ru/efd/734820 (дата обращения: 31.03.2025)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1872</Words>
  <Application>Microsoft Office PowerPoint</Application>
  <PresentationFormat>Экран (4:3)</PresentationFormat>
  <Paragraphs>257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Научная литература  из ЭБС «Руконт»</vt:lpstr>
      <vt:lpstr>Слайд 2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Научные издания ЭБС  «Руконт»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Научная литература  из ЭБС «Руконт»</dc:title>
  <dc:creator>GVerchik</dc:creator>
  <cp:lastModifiedBy>GVerchik</cp:lastModifiedBy>
  <cp:revision>53</cp:revision>
  <dcterms:created xsi:type="dcterms:W3CDTF">2025-04-01T07:41:50Z</dcterms:created>
  <dcterms:modified xsi:type="dcterms:W3CDTF">2025-04-07T08:33:40Z</dcterms:modified>
</cp:coreProperties>
</file>