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59" r:id="rId5"/>
    <p:sldId id="260" r:id="rId6"/>
    <p:sldId id="261" r:id="rId7"/>
    <p:sldId id="262" r:id="rId8"/>
    <p:sldId id="263" r:id="rId9"/>
    <p:sldId id="264" r:id="rId10"/>
    <p:sldId id="273" r:id="rId11"/>
    <p:sldId id="266" r:id="rId12"/>
    <p:sldId id="271" r:id="rId13"/>
    <p:sldId id="270" r:id="rId14"/>
    <p:sldId id="272" r:id="rId15"/>
    <p:sldId id="274" r:id="rId16"/>
    <p:sldId id="275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F3B4F-5958-4929-A895-3DCADBA79EAA}" type="datetimeFigureOut">
              <a:rPr lang="ru-RU" smtClean="0"/>
              <a:pPr/>
              <a:t>07.04.2025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14F27-523B-4992-9F76-EA28825B0A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F3B4F-5958-4929-A895-3DCADBA79EAA}" type="datetimeFigureOut">
              <a:rPr lang="ru-RU" smtClean="0"/>
              <a:pPr/>
              <a:t>07.04.2025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14F27-523B-4992-9F76-EA28825B0A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F3B4F-5958-4929-A895-3DCADBA79EAA}" type="datetimeFigureOut">
              <a:rPr lang="ru-RU" smtClean="0"/>
              <a:pPr/>
              <a:t>07.04.2025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14F27-523B-4992-9F76-EA28825B0A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F3B4F-5958-4929-A895-3DCADBA79EAA}" type="datetimeFigureOut">
              <a:rPr lang="ru-RU" smtClean="0"/>
              <a:pPr/>
              <a:t>07.04.2025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14F27-523B-4992-9F76-EA28825B0A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F3B4F-5958-4929-A895-3DCADBA79EAA}" type="datetimeFigureOut">
              <a:rPr lang="ru-RU" smtClean="0"/>
              <a:pPr/>
              <a:t>07.04.2025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14F27-523B-4992-9F76-EA28825B0A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F3B4F-5958-4929-A895-3DCADBA79EAA}" type="datetimeFigureOut">
              <a:rPr lang="ru-RU" smtClean="0"/>
              <a:pPr/>
              <a:t>07.04.2025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14F27-523B-4992-9F76-EA28825B0A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F3B4F-5958-4929-A895-3DCADBA79EAA}" type="datetimeFigureOut">
              <a:rPr lang="ru-RU" smtClean="0"/>
              <a:pPr/>
              <a:t>07.04.2025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14F27-523B-4992-9F76-EA28825B0A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F3B4F-5958-4929-A895-3DCADBA79EAA}" type="datetimeFigureOut">
              <a:rPr lang="ru-RU" smtClean="0"/>
              <a:pPr/>
              <a:t>07.04.2025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14F27-523B-4992-9F76-EA28825B0A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F3B4F-5958-4929-A895-3DCADBA79EAA}" type="datetimeFigureOut">
              <a:rPr lang="ru-RU" smtClean="0"/>
              <a:pPr/>
              <a:t>07.04.2025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14F27-523B-4992-9F76-EA28825B0A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F3B4F-5958-4929-A895-3DCADBA79EAA}" type="datetimeFigureOut">
              <a:rPr lang="ru-RU" smtClean="0"/>
              <a:pPr/>
              <a:t>07.04.2025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14F27-523B-4992-9F76-EA28825B0A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F3B4F-5958-4929-A895-3DCADBA79EAA}" type="datetimeFigureOut">
              <a:rPr lang="ru-RU" smtClean="0"/>
              <a:pPr/>
              <a:t>07.04.2025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14F27-523B-4992-9F76-EA28825B0A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F3B4F-5958-4929-A895-3DCADBA79EAA}" type="datetimeFigureOut">
              <a:rPr lang="ru-RU" smtClean="0"/>
              <a:pPr/>
              <a:t>07.04.2025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14F27-523B-4992-9F76-EA28825B0A2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357167"/>
            <a:ext cx="8001056" cy="324328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200" dirty="0" smtClean="0">
                <a:latin typeface="Cambria" pitchFamily="18" charset="0"/>
              </a:rPr>
              <a:t>Научная литература  из ЭБС</a:t>
            </a:r>
            <a:br>
              <a:rPr lang="ru-RU" sz="3200" dirty="0" smtClean="0">
                <a:latin typeface="Cambria" pitchFamily="18" charset="0"/>
              </a:rPr>
            </a:br>
            <a:r>
              <a:rPr lang="ru-RU" sz="3200" dirty="0" smtClean="0">
                <a:latin typeface="Cambria" pitchFamily="18" charset="0"/>
              </a:rPr>
              <a:t>«Университетская библиотека</a:t>
            </a:r>
            <a:r>
              <a:rPr lang="en-US" sz="3200" dirty="0" smtClean="0">
                <a:latin typeface="Cambria" pitchFamily="18" charset="0"/>
              </a:rPr>
              <a:t>online</a:t>
            </a:r>
            <a:r>
              <a:rPr lang="ru-RU" sz="3200" dirty="0" smtClean="0">
                <a:latin typeface="Cambria" pitchFamily="18" charset="0"/>
              </a:rPr>
              <a:t>»</a:t>
            </a:r>
            <a:endParaRPr lang="ru-RU" sz="3200" dirty="0">
              <a:latin typeface="Cambr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3886200"/>
            <a:ext cx="7786742" cy="17526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7410" name="Picture 2" descr="C:\Users\GVerchik\Desktop\НЛ\Без названия (2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714752"/>
            <a:ext cx="8001056" cy="25003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572560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dirty="0" smtClean="0">
                <a:latin typeface="Georgia" pitchFamily="18" charset="0"/>
              </a:rPr>
              <a:t>Научные издания ЭБС </a:t>
            </a:r>
            <a:br>
              <a:rPr lang="ru-RU" sz="2400" dirty="0" smtClean="0">
                <a:latin typeface="Georgia" pitchFamily="18" charset="0"/>
              </a:rPr>
            </a:br>
            <a:r>
              <a:rPr lang="ru-RU" sz="2400" dirty="0" smtClean="0">
                <a:latin typeface="Georgia" pitchFamily="18" charset="0"/>
              </a:rPr>
              <a:t>«Университетская библиотека </a:t>
            </a:r>
            <a:r>
              <a:rPr lang="en-US" sz="2400" dirty="0" smtClean="0">
                <a:latin typeface="Georgia" pitchFamily="18" charset="0"/>
              </a:rPr>
              <a:t>online</a:t>
            </a:r>
            <a:r>
              <a:rPr lang="ru-RU" sz="2400" dirty="0" smtClean="0">
                <a:latin typeface="Georgia" pitchFamily="18" charset="0"/>
              </a:rPr>
              <a:t>»</a:t>
            </a:r>
            <a:endParaRPr lang="ru-RU" sz="2400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00200"/>
            <a:ext cx="8572560" cy="504351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                                                  </a:t>
            </a:r>
            <a:r>
              <a:rPr lang="ru-RU" sz="1600" dirty="0" err="1" smtClean="0">
                <a:solidFill>
                  <a:schemeClr val="tx1"/>
                </a:solidFill>
                <a:latin typeface="Cambria" pitchFamily="18" charset="0"/>
              </a:rPr>
              <a:t>Гимазов</a:t>
            </a: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, Р. М. Управление движениями в спорте : уровень 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мышечно-суставных увязок (по классификации Н. А. 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Бернштейна) / Р. М. </a:t>
            </a:r>
            <a:r>
              <a:rPr lang="ru-RU" sz="1600" dirty="0" err="1" smtClean="0">
                <a:solidFill>
                  <a:schemeClr val="tx1"/>
                </a:solidFill>
                <a:latin typeface="Cambria" pitchFamily="18" charset="0"/>
              </a:rPr>
              <a:t>Гимазов</a:t>
            </a: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;</a:t>
            </a:r>
            <a:r>
              <a:rPr lang="ru-RU" sz="1600" dirty="0" err="1" smtClean="0">
                <a:solidFill>
                  <a:schemeClr val="tx1"/>
                </a:solidFill>
                <a:latin typeface="Cambria" pitchFamily="18" charset="0"/>
              </a:rPr>
              <a:t>Сургутский</a:t>
            </a: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государственный 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педагогический университет (</a:t>
            </a:r>
            <a:r>
              <a:rPr lang="ru-RU" sz="1600" dirty="0" err="1" smtClean="0">
                <a:solidFill>
                  <a:schemeClr val="tx1"/>
                </a:solidFill>
                <a:latin typeface="Cambria" pitchFamily="18" charset="0"/>
              </a:rPr>
              <a:t>СурГПУ</a:t>
            </a: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). – Сургут : </a:t>
            </a:r>
            <a:r>
              <a:rPr lang="ru-RU" sz="1600" dirty="0" err="1" smtClean="0">
                <a:solidFill>
                  <a:schemeClr val="tx1"/>
                </a:solidFill>
                <a:latin typeface="Cambria" pitchFamily="18" charset="0"/>
              </a:rPr>
              <a:t>Сургутский</a:t>
            </a: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государственный педагогический университет, 2018. – Часть 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2. – 159 с. : ил., </a:t>
            </a:r>
            <a:r>
              <a:rPr lang="ru-RU" sz="1600" dirty="0" err="1" smtClean="0">
                <a:solidFill>
                  <a:schemeClr val="tx1"/>
                </a:solidFill>
                <a:latin typeface="Cambria" pitchFamily="18" charset="0"/>
              </a:rPr>
              <a:t>табл.,схем</a:t>
            </a: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. – Режим доступа: по подписке. –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</a:t>
            </a:r>
            <a:r>
              <a:rPr lang="ru-RU" sz="1600" dirty="0" err="1" smtClean="0">
                <a:solidFill>
                  <a:schemeClr val="tx1"/>
                </a:solidFill>
                <a:latin typeface="Cambria" pitchFamily="18" charset="0"/>
              </a:rPr>
              <a:t>Библиогр</a:t>
            </a: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. в кн. – Текст : электронный.</a:t>
            </a:r>
            <a:endParaRPr lang="ru-RU" sz="1600" dirty="0">
              <a:solidFill>
                <a:schemeClr val="tx1"/>
              </a:solidFill>
              <a:latin typeface="Cambria" pitchFamily="18" charset="0"/>
            </a:endParaRPr>
          </a:p>
        </p:txBody>
      </p:sp>
      <p:pic>
        <p:nvPicPr>
          <p:cNvPr id="12290" name="Picture 2" descr="C:\Users\GVerchik\Desktop\НЛ\cover (8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714488"/>
            <a:ext cx="2214578" cy="285752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00034" y="3857628"/>
            <a:ext cx="828680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                                </a:t>
            </a:r>
            <a:r>
              <a:rPr lang="ru-RU" dirty="0" smtClean="0">
                <a:latin typeface="Cambria" pitchFamily="18" charset="0"/>
              </a:rPr>
              <a:t>     Монография содержит изложение авторского взгляда</a:t>
            </a:r>
          </a:p>
          <a:p>
            <a:r>
              <a:rPr lang="ru-RU" dirty="0" smtClean="0">
                <a:latin typeface="Cambria" pitchFamily="18" charset="0"/>
              </a:rPr>
              <a:t>                                           на построение движений человека, основанного на</a:t>
            </a:r>
          </a:p>
          <a:p>
            <a:r>
              <a:rPr lang="ru-RU" dirty="0" smtClean="0">
                <a:latin typeface="Cambria" pitchFamily="18" charset="0"/>
              </a:rPr>
              <a:t>                                           учении Н. А. Бернштейна (1947).                                           </a:t>
            </a:r>
          </a:p>
          <a:p>
            <a:r>
              <a:rPr lang="ru-RU" dirty="0" smtClean="0">
                <a:latin typeface="Cambria" pitchFamily="18" charset="0"/>
              </a:rPr>
              <a:t>В исследовании впервые описывается функционирование свойств двигательных способностей человека субкортикального нервного уровня. Содержание имеет практическую направленность для сферы физической культуры и спорта, физической реабилитации.</a:t>
            </a:r>
            <a:br>
              <a:rPr lang="ru-RU" dirty="0" smtClean="0">
                <a:latin typeface="Cambria" pitchFamily="18" charset="0"/>
              </a:rPr>
            </a:br>
            <a:r>
              <a:rPr lang="ru-RU" dirty="0" smtClean="0">
                <a:latin typeface="Cambria" pitchFamily="18" charset="0"/>
              </a:rPr>
              <a:t>Издание предназначено для преподавателей вузов, </a:t>
            </a:r>
            <a:r>
              <a:rPr lang="ru-RU" dirty="0" err="1" smtClean="0">
                <a:latin typeface="Cambria" pitchFamily="18" charset="0"/>
              </a:rPr>
              <a:t>ССУЗов</a:t>
            </a:r>
            <a:r>
              <a:rPr lang="ru-RU" dirty="0" smtClean="0">
                <a:latin typeface="Cambria" pitchFamily="18" charset="0"/>
              </a:rPr>
              <a:t>, тренеров, инструкторов лечебной физической культуры, аспирантов, магистров, студентов </a:t>
            </a:r>
            <a:endParaRPr lang="ru-RU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643998" cy="101122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dirty="0" smtClean="0">
                <a:latin typeface="Georgia" pitchFamily="18" charset="0"/>
              </a:rPr>
              <a:t>Научные издания ЭБС </a:t>
            </a:r>
            <a:br>
              <a:rPr lang="ru-RU" sz="2400" dirty="0" smtClean="0">
                <a:latin typeface="Georgia" pitchFamily="18" charset="0"/>
              </a:rPr>
            </a:br>
            <a:r>
              <a:rPr lang="ru-RU" sz="2400" dirty="0" smtClean="0">
                <a:latin typeface="Georgia" pitchFamily="18" charset="0"/>
              </a:rPr>
              <a:t>«Университетская библиотека </a:t>
            </a:r>
            <a:r>
              <a:rPr lang="en-US" sz="2400" dirty="0" smtClean="0">
                <a:latin typeface="Georgia" pitchFamily="18" charset="0"/>
              </a:rPr>
              <a:t>online</a:t>
            </a:r>
            <a:r>
              <a:rPr lang="ru-RU" sz="2400" dirty="0" smtClean="0">
                <a:latin typeface="Georgia" pitchFamily="18" charset="0"/>
              </a:rPr>
              <a:t>»</a:t>
            </a:r>
            <a:endParaRPr lang="ru-RU" sz="2400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357298"/>
            <a:ext cx="8643998" cy="528641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                                                 </a:t>
            </a: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Особенности физического воспитания студентов 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специальных медицинских групп с использованием 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унифицированных тренировочных комплексов / 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С. С. </a:t>
            </a:r>
            <a:r>
              <a:rPr lang="ru-RU" sz="1600" dirty="0" err="1" smtClean="0">
                <a:solidFill>
                  <a:schemeClr val="tx1"/>
                </a:solidFill>
                <a:latin typeface="Cambria" pitchFamily="18" charset="0"/>
              </a:rPr>
              <a:t>Аганов</a:t>
            </a: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, С. А. </a:t>
            </a:r>
            <a:r>
              <a:rPr lang="ru-RU" sz="1600" dirty="0" err="1" smtClean="0">
                <a:solidFill>
                  <a:schemeClr val="tx1"/>
                </a:solidFill>
                <a:latin typeface="Cambria" pitchFamily="18" charset="0"/>
              </a:rPr>
              <a:t>Барченко,А</a:t>
            </a: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. Э. Болотин [и др.] ; под 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</a:t>
            </a:r>
            <a:r>
              <a:rPr lang="ru-RU" sz="1600" dirty="0" err="1" smtClean="0">
                <a:solidFill>
                  <a:schemeClr val="tx1"/>
                </a:solidFill>
                <a:latin typeface="Cambria" pitchFamily="18" charset="0"/>
              </a:rPr>
              <a:t>науч</a:t>
            </a: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. ред. А. В. </a:t>
            </a:r>
            <a:r>
              <a:rPr lang="ru-RU" sz="1600" dirty="0" err="1" smtClean="0">
                <a:solidFill>
                  <a:schemeClr val="tx1"/>
                </a:solidFill>
                <a:latin typeface="Cambria" pitchFamily="18" charset="0"/>
              </a:rPr>
              <a:t>Зюкина</a:t>
            </a: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, А.Э. Болотина, А. М. Фокина, М. В. 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</a:t>
            </a:r>
            <a:r>
              <a:rPr lang="ru-RU" sz="1600" dirty="0" err="1" smtClean="0">
                <a:solidFill>
                  <a:schemeClr val="tx1"/>
                </a:solidFill>
                <a:latin typeface="Cambria" pitchFamily="18" charset="0"/>
              </a:rPr>
              <a:t>Габова</a:t>
            </a: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[и др.]. –Санкт-Петербург : Российский 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государственный педагогический университет им. А.И. 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Герцена (РГПУ), 2021. –124 с. : ил. – Режим доступа: по 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подписке. –</a:t>
            </a:r>
            <a:r>
              <a:rPr lang="ru-RU" sz="1600" dirty="0" err="1" smtClean="0">
                <a:solidFill>
                  <a:schemeClr val="tx1"/>
                </a:solidFill>
                <a:latin typeface="Cambria" pitchFamily="18" charset="0"/>
              </a:rPr>
              <a:t>Библиогр</a:t>
            </a: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. : с. 96-111. – ISBN 978-5-8064-3055-8. 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– Текст :электронный.</a:t>
            </a:r>
            <a:endParaRPr lang="ru-RU" sz="1600" dirty="0">
              <a:solidFill>
                <a:schemeClr val="tx1"/>
              </a:solidFill>
              <a:latin typeface="Cambria" pitchFamily="18" charset="0"/>
            </a:endParaRPr>
          </a:p>
        </p:txBody>
      </p:sp>
      <p:pic>
        <p:nvPicPr>
          <p:cNvPr id="9218" name="Picture 2" descr="C:\Users\GVerchik\Desktop\НЛ\cover (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357298"/>
            <a:ext cx="2214578" cy="300039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71472" y="4286256"/>
            <a:ext cx="807249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Cambria" pitchFamily="18" charset="0"/>
              </a:rPr>
              <a:t>Монография предназначена для формирования компетенций студентов, обучающихся по основным образовательным программам в институтах физической культуры и спорта, подготовки аспирантов и соискателей ученой степени кандидата наук по специальности 13.00.04 – теория и методика физического воспитания, спортивной тренировки, оздоровительной и адаптивной физической культуры, преподавателей кафедр физической культуры и спорта вузов.</a:t>
            </a:r>
            <a:endParaRPr lang="ru-RU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0070C0"/>
                </a:solidFill>
                <a:latin typeface="Georgia" pitchFamily="18" charset="0"/>
              </a:rPr>
              <a:t>ПСИХОЛОГИЯ</a:t>
            </a:r>
            <a:endParaRPr lang="ru-RU" sz="3600" dirty="0">
              <a:solidFill>
                <a:srgbClr val="0070C0"/>
              </a:solidFill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pic>
        <p:nvPicPr>
          <p:cNvPr id="11268" name="Picture 4" descr="C:\Users\GVerchik\Desktop\НЛ\images (2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571612"/>
            <a:ext cx="8286808" cy="47863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dirty="0" smtClean="0">
                <a:latin typeface="Georgia" pitchFamily="18" charset="0"/>
              </a:rPr>
              <a:t>Научные издания ЭБС </a:t>
            </a:r>
            <a:br>
              <a:rPr lang="ru-RU" sz="2400" dirty="0" smtClean="0">
                <a:latin typeface="Georgia" pitchFamily="18" charset="0"/>
              </a:rPr>
            </a:br>
            <a:r>
              <a:rPr lang="ru-RU" sz="2400" dirty="0" smtClean="0">
                <a:latin typeface="Georgia" pitchFamily="18" charset="0"/>
              </a:rPr>
              <a:t>«Университетская библиотека </a:t>
            </a:r>
            <a:r>
              <a:rPr lang="en-US" sz="2400" dirty="0" smtClean="0">
                <a:latin typeface="Georgia" pitchFamily="18" charset="0"/>
              </a:rPr>
              <a:t>online</a:t>
            </a:r>
            <a:r>
              <a:rPr lang="ru-RU" sz="2400" dirty="0" smtClean="0">
                <a:latin typeface="Georgia" pitchFamily="18" charset="0"/>
              </a:rPr>
              <a:t>»</a:t>
            </a:r>
            <a:endParaRPr lang="ru-RU" sz="2400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  <a:latin typeface="Georgia" pitchFamily="18" charset="0"/>
              </a:rPr>
              <a:t>                                                            </a:t>
            </a:r>
            <a:r>
              <a:rPr lang="ru-RU" sz="1400" dirty="0" smtClean="0">
                <a:solidFill>
                  <a:schemeClr val="tx1"/>
                </a:solidFill>
                <a:latin typeface="Cambria" pitchFamily="18" charset="0"/>
              </a:rPr>
              <a:t>Смоленцева, В. Н. Психологические аспекты освоения и 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реализации двигательных действий в процессе </a:t>
            </a:r>
            <a:r>
              <a:rPr lang="ru-RU" sz="1400" dirty="0" err="1" smtClean="0">
                <a:solidFill>
                  <a:schemeClr val="tx1"/>
                </a:solidFill>
                <a:latin typeface="Cambria" pitchFamily="18" charset="0"/>
              </a:rPr>
              <a:t>технико</a:t>
            </a:r>
            <a:r>
              <a:rPr lang="ru-RU" sz="1400" dirty="0" smtClean="0">
                <a:solidFill>
                  <a:schemeClr val="tx1"/>
                </a:solidFill>
                <a:latin typeface="Cambria" pitchFamily="18" charset="0"/>
              </a:rPr>
              <a:t>-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тактической подготовки спортсменов / В. Н. Смоленцева ; 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Сибирский государственный университет физической культуры и 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спорта. – Омск: Сибирский государственный университет 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физической культуры и спорта, 2021. – 124 с. : схем., табл.. –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Режим доступа: по подписке. – </a:t>
            </a:r>
            <a:r>
              <a:rPr lang="ru-RU" sz="1400" dirty="0" err="1" smtClean="0">
                <a:solidFill>
                  <a:schemeClr val="tx1"/>
                </a:solidFill>
                <a:latin typeface="Cambria" pitchFamily="18" charset="0"/>
              </a:rPr>
              <a:t>Библиогр</a:t>
            </a:r>
            <a:r>
              <a:rPr lang="ru-RU" sz="1400" dirty="0" smtClean="0">
                <a:solidFill>
                  <a:schemeClr val="tx1"/>
                </a:solidFill>
                <a:latin typeface="Cambria" pitchFamily="18" charset="0"/>
              </a:rPr>
              <a:t>.: с. 110-115. – ISBN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978-5-91930-174-5. – Текст : электронный.</a:t>
            </a:r>
            <a:endParaRPr lang="ru-RU" sz="1400" dirty="0">
              <a:solidFill>
                <a:schemeClr val="tx1"/>
              </a:solidFill>
              <a:latin typeface="Cambria" pitchFamily="18" charset="0"/>
            </a:endParaRPr>
          </a:p>
        </p:txBody>
      </p:sp>
      <p:pic>
        <p:nvPicPr>
          <p:cNvPr id="8194" name="Picture 2" descr="C:\Users\GVerchik\Desktop\НЛ\cover (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643050"/>
            <a:ext cx="2357454" cy="35719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14348" y="3786190"/>
            <a:ext cx="785818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smtClean="0">
                <a:latin typeface="Georgia" pitchFamily="18" charset="0"/>
              </a:rPr>
              <a:t>                                                </a:t>
            </a:r>
            <a:r>
              <a:rPr lang="ru-RU" sz="1600" dirty="0" smtClean="0">
                <a:latin typeface="Cambria" pitchFamily="18" charset="0"/>
              </a:rPr>
              <a:t>Монография посвящена психологическим аспектам, </a:t>
            </a:r>
          </a:p>
          <a:p>
            <a:pPr algn="just"/>
            <a:r>
              <a:rPr lang="ru-RU" sz="1600" dirty="0" smtClean="0">
                <a:latin typeface="Cambria" pitchFamily="18" charset="0"/>
              </a:rPr>
              <a:t>                                                  обусловливающим эффективность освоения в </a:t>
            </a:r>
            <a:r>
              <a:rPr lang="ru-RU" sz="1600" dirty="0" err="1" smtClean="0">
                <a:latin typeface="Cambria" pitchFamily="18" charset="0"/>
              </a:rPr>
              <a:t>учебно</a:t>
            </a:r>
            <a:r>
              <a:rPr lang="ru-RU" sz="1600" dirty="0" smtClean="0">
                <a:latin typeface="Cambria" pitchFamily="18" charset="0"/>
              </a:rPr>
              <a:t>-</a:t>
            </a:r>
          </a:p>
          <a:p>
            <a:pPr algn="just"/>
            <a:r>
              <a:rPr lang="ru-RU" sz="1600" dirty="0" smtClean="0">
                <a:latin typeface="Cambria" pitchFamily="18" charset="0"/>
              </a:rPr>
              <a:t>                                                  тренировочном процессе и реализации в условиях</a:t>
            </a:r>
          </a:p>
          <a:p>
            <a:pPr algn="just"/>
            <a:r>
              <a:rPr lang="ru-RU" sz="1600" dirty="0" smtClean="0">
                <a:latin typeface="Cambria" pitchFamily="18" charset="0"/>
              </a:rPr>
              <a:t>                                                  соревнований технико-тактических элементов  </a:t>
            </a:r>
          </a:p>
          <a:p>
            <a:pPr algn="just"/>
            <a:r>
              <a:rPr lang="ru-RU" sz="1600" dirty="0" smtClean="0">
                <a:latin typeface="Cambria" pitchFamily="18" charset="0"/>
              </a:rPr>
              <a:t>                                                 спортсменами различных спортивных специализаций.</a:t>
            </a:r>
            <a:br>
              <a:rPr lang="ru-RU" sz="1600" dirty="0" smtClean="0">
                <a:latin typeface="Cambria" pitchFamily="18" charset="0"/>
              </a:rPr>
            </a:br>
            <a:r>
              <a:rPr lang="ru-RU" sz="1600" dirty="0" smtClean="0">
                <a:latin typeface="Cambria" pitchFamily="18" charset="0"/>
              </a:rPr>
              <a:t>                                                Представлены результаты экспериментальных исследований, подтверждающих эффективность применения психологических средств в процессе технико-тактической подготовки, что, в свою очередь, способствовало повышению соревновательной результативности спортсменов.</a:t>
            </a:r>
            <a:br>
              <a:rPr lang="ru-RU" sz="1600" dirty="0" smtClean="0">
                <a:latin typeface="Cambria" pitchFamily="18" charset="0"/>
              </a:rPr>
            </a:br>
            <a:r>
              <a:rPr lang="ru-RU" sz="1600" dirty="0" smtClean="0">
                <a:latin typeface="Cambria" pitchFamily="18" charset="0"/>
              </a:rPr>
              <a:t>Монография предназначена для тренеров, преподавателей и обучающихся учебных заведений физической культуры.</a:t>
            </a:r>
            <a:endParaRPr lang="ru-RU" sz="16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572560" cy="1143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smtClean="0">
                <a:latin typeface="Georgia" pitchFamily="18" charset="0"/>
              </a:rPr>
              <a:t>Научные издания ЭБС </a:t>
            </a:r>
            <a:br>
              <a:rPr lang="ru-RU" sz="2800" dirty="0" smtClean="0">
                <a:latin typeface="Georgia" pitchFamily="18" charset="0"/>
              </a:rPr>
            </a:br>
            <a:r>
              <a:rPr lang="ru-RU" sz="2800" dirty="0" smtClean="0">
                <a:latin typeface="Georgia" pitchFamily="18" charset="0"/>
              </a:rPr>
              <a:t>«Университетская библиотека </a:t>
            </a:r>
            <a:r>
              <a:rPr lang="en-US" sz="2800" dirty="0" smtClean="0">
                <a:latin typeface="Georgia" pitchFamily="18" charset="0"/>
              </a:rPr>
              <a:t>online</a:t>
            </a:r>
            <a:r>
              <a:rPr lang="ru-RU" sz="2800" dirty="0" smtClean="0">
                <a:latin typeface="Georgia" pitchFamily="18" charset="0"/>
              </a:rPr>
              <a:t>»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500174"/>
            <a:ext cx="8572560" cy="5143536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3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</a:t>
            </a:r>
          </a:p>
          <a:p>
            <a:pPr>
              <a:buNone/>
            </a:pPr>
            <a:endParaRPr lang="ru-RU" sz="2300" dirty="0" smtClean="0">
              <a:solidFill>
                <a:schemeClr val="tx1"/>
              </a:solidFill>
              <a:latin typeface="Cambria" pitchFamily="18" charset="0"/>
            </a:endParaRPr>
          </a:p>
          <a:p>
            <a:pPr>
              <a:buNone/>
            </a:pPr>
            <a:r>
              <a:rPr lang="ru-RU" sz="23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</a:t>
            </a:r>
          </a:p>
          <a:p>
            <a:pPr>
              <a:buNone/>
            </a:pPr>
            <a:endParaRPr lang="ru-RU" sz="2300" dirty="0" smtClean="0">
              <a:solidFill>
                <a:schemeClr val="tx1"/>
              </a:solidFill>
              <a:latin typeface="Cambria" pitchFamily="18" charset="0"/>
            </a:endParaRPr>
          </a:p>
          <a:p>
            <a:pPr>
              <a:buNone/>
            </a:pPr>
            <a:endParaRPr lang="ru-RU" sz="2300" dirty="0" smtClean="0">
              <a:solidFill>
                <a:schemeClr val="tx1"/>
              </a:solidFill>
              <a:latin typeface="Cambria" pitchFamily="18" charset="0"/>
            </a:endParaRPr>
          </a:p>
          <a:p>
            <a:pPr>
              <a:buNone/>
            </a:pPr>
            <a:r>
              <a:rPr lang="ru-RU" sz="23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Монография посвящена изучению вопросов</a:t>
            </a:r>
          </a:p>
          <a:p>
            <a:pPr>
              <a:buNone/>
            </a:pPr>
            <a:r>
              <a:rPr lang="ru-RU" sz="23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формирования саморазвивающейся личности ребенка. </a:t>
            </a:r>
          </a:p>
          <a:p>
            <a:pPr>
              <a:buNone/>
            </a:pPr>
            <a:r>
              <a:rPr lang="ru-RU" sz="23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Актуальность проблемы задана ведущим              направлением</a:t>
            </a:r>
          </a:p>
          <a:p>
            <a:pPr>
              <a:buNone/>
            </a:pPr>
            <a:r>
              <a:rPr lang="ru-RU" sz="23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развития современного  образования в Российской</a:t>
            </a:r>
          </a:p>
          <a:p>
            <a:pPr>
              <a:buNone/>
            </a:pPr>
            <a:r>
              <a:rPr lang="ru-RU" sz="23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Федерации и за рубежом.                                            </a:t>
            </a:r>
          </a:p>
          <a:p>
            <a:pPr>
              <a:buNone/>
            </a:pPr>
            <a:r>
              <a:rPr lang="ru-RU" sz="2300" dirty="0" smtClean="0">
                <a:solidFill>
                  <a:schemeClr val="tx1"/>
                </a:solidFill>
                <a:latin typeface="Cambria" pitchFamily="18" charset="0"/>
              </a:rPr>
              <a:t>    В качестве важного фактора саморазвития </a:t>
            </a:r>
            <a:r>
              <a:rPr lang="ru-RU" sz="2300" dirty="0" err="1" smtClean="0">
                <a:solidFill>
                  <a:schemeClr val="tx1"/>
                </a:solidFill>
                <a:latin typeface="Cambria" pitchFamily="18" charset="0"/>
              </a:rPr>
              <a:t>личностирассмотрено</a:t>
            </a:r>
            <a:r>
              <a:rPr lang="ru-RU" sz="2300" dirty="0" smtClean="0">
                <a:solidFill>
                  <a:schemeClr val="tx1"/>
                </a:solidFill>
                <a:latin typeface="Cambria" pitchFamily="18" charset="0"/>
              </a:rPr>
              <a:t> преодоление, </a:t>
            </a:r>
          </a:p>
          <a:p>
            <a:pPr>
              <a:buNone/>
            </a:pPr>
            <a:r>
              <a:rPr lang="ru-RU" sz="2300" dirty="0" smtClean="0">
                <a:solidFill>
                  <a:schemeClr val="tx1"/>
                </a:solidFill>
                <a:latin typeface="Cambria" pitchFamily="18" charset="0"/>
              </a:rPr>
              <a:t>    формирующее  восприятие преодоления трудностей как возможность для</a:t>
            </a:r>
          </a:p>
          <a:p>
            <a:pPr>
              <a:buNone/>
            </a:pPr>
            <a:r>
              <a:rPr lang="ru-RU" sz="2300" dirty="0" smtClean="0">
                <a:solidFill>
                  <a:schemeClr val="tx1"/>
                </a:solidFill>
                <a:latin typeface="Cambria" pitchFamily="18" charset="0"/>
              </a:rPr>
              <a:t>    </a:t>
            </a:r>
            <a:r>
              <a:rPr lang="ru-RU" sz="2300" dirty="0" err="1" smtClean="0">
                <a:solidFill>
                  <a:schemeClr val="tx1"/>
                </a:solidFill>
                <a:latin typeface="Cambria" pitchFamily="18" charset="0"/>
              </a:rPr>
              <a:t>самопроектирования</a:t>
            </a:r>
            <a:r>
              <a:rPr lang="ru-RU" sz="2300" dirty="0" smtClean="0">
                <a:solidFill>
                  <a:schemeClr val="tx1"/>
                </a:solidFill>
                <a:latin typeface="Cambria" pitchFamily="18" charset="0"/>
              </a:rPr>
              <a:t> и </a:t>
            </a:r>
            <a:r>
              <a:rPr lang="ru-RU" sz="2300" dirty="0" err="1" smtClean="0">
                <a:solidFill>
                  <a:schemeClr val="tx1"/>
                </a:solidFill>
                <a:latin typeface="Cambria" pitchFamily="18" charset="0"/>
              </a:rPr>
              <a:t>самоизменения</a:t>
            </a:r>
            <a:r>
              <a:rPr lang="ru-RU" sz="2300" dirty="0" smtClean="0">
                <a:solidFill>
                  <a:schemeClr val="tx1"/>
                </a:solidFill>
                <a:latin typeface="Cambria" pitchFamily="18" charset="0"/>
              </a:rPr>
              <a:t>. В монографии   представлены результаты </a:t>
            </a:r>
          </a:p>
          <a:p>
            <a:pPr>
              <a:buNone/>
            </a:pPr>
            <a:r>
              <a:rPr lang="ru-RU" sz="2300" dirty="0" smtClean="0">
                <a:solidFill>
                  <a:schemeClr val="tx1"/>
                </a:solidFill>
                <a:latin typeface="Cambria" pitchFamily="18" charset="0"/>
              </a:rPr>
              <a:t>    теоретического осмысления   вопроса формирования </a:t>
            </a:r>
            <a:r>
              <a:rPr lang="ru-RU" sz="2300" dirty="0" err="1" smtClean="0">
                <a:solidFill>
                  <a:schemeClr val="tx1"/>
                </a:solidFill>
                <a:latin typeface="Cambria" pitchFamily="18" charset="0"/>
              </a:rPr>
              <a:t>копинг-стратегий</a:t>
            </a:r>
            <a:r>
              <a:rPr lang="ru-RU" sz="2300" dirty="0" smtClean="0">
                <a:solidFill>
                  <a:schemeClr val="tx1"/>
                </a:solidFill>
                <a:latin typeface="Cambria" pitchFamily="18" charset="0"/>
              </a:rPr>
              <a:t>,</a:t>
            </a:r>
          </a:p>
          <a:p>
            <a:pPr>
              <a:buNone/>
            </a:pPr>
            <a:r>
              <a:rPr lang="ru-RU" sz="2300" dirty="0" smtClean="0">
                <a:solidFill>
                  <a:schemeClr val="tx1"/>
                </a:solidFill>
                <a:latin typeface="Cambria" pitchFamily="18" charset="0"/>
              </a:rPr>
              <a:t>    </a:t>
            </a:r>
            <a:r>
              <a:rPr lang="ru-RU" sz="2300" dirty="0" err="1" smtClean="0">
                <a:solidFill>
                  <a:schemeClr val="tx1"/>
                </a:solidFill>
                <a:latin typeface="Cambria" pitchFamily="18" charset="0"/>
              </a:rPr>
              <a:t>стрессоустойчивости</a:t>
            </a:r>
            <a:r>
              <a:rPr lang="ru-RU" sz="2300" dirty="0" smtClean="0">
                <a:solidFill>
                  <a:schemeClr val="tx1"/>
                </a:solidFill>
                <a:latin typeface="Cambria" pitchFamily="18" charset="0"/>
              </a:rPr>
              <a:t>,  жизнестойкости личности в   различных аспектах</a:t>
            </a:r>
          </a:p>
          <a:p>
            <a:pPr>
              <a:buNone/>
            </a:pPr>
            <a:r>
              <a:rPr lang="ru-RU" sz="2300" dirty="0" smtClean="0">
                <a:solidFill>
                  <a:schemeClr val="tx1"/>
                </a:solidFill>
                <a:latin typeface="Cambria" pitchFamily="18" charset="0"/>
              </a:rPr>
              <a:t>    (педагогическом, психологическом, медико-психологическом, социальном).</a:t>
            </a:r>
          </a:p>
        </p:txBody>
      </p:sp>
      <p:pic>
        <p:nvPicPr>
          <p:cNvPr id="1026" name="Picture 2" descr="C:\Users\GVerchik\Desktop\НЛ\cover (1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714488"/>
            <a:ext cx="2143140" cy="271464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786050" y="1643050"/>
            <a:ext cx="59293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latin typeface="Cambria" pitchFamily="18" charset="0"/>
              </a:rPr>
              <a:t>Копинг-стратегии</a:t>
            </a:r>
            <a:r>
              <a:rPr lang="ru-RU" dirty="0" smtClean="0">
                <a:latin typeface="Cambria" pitchFamily="18" charset="0"/>
              </a:rPr>
              <a:t> — ресурс саморазвития подростка / И. В. Иванова, В. А. Макарова, А. Ю. Казакова [и др.]. – Москва : </a:t>
            </a:r>
            <a:r>
              <a:rPr lang="ru-RU" dirty="0" err="1" smtClean="0">
                <a:latin typeface="Cambria" pitchFamily="18" charset="0"/>
              </a:rPr>
              <a:t>Директ-Медиа</a:t>
            </a:r>
            <a:r>
              <a:rPr lang="ru-RU" dirty="0" smtClean="0">
                <a:latin typeface="Cambria" pitchFamily="18" charset="0"/>
              </a:rPr>
              <a:t>, 2022. – 208 с. : табл., ил. – Режим доступа: по подписке.– </a:t>
            </a:r>
            <a:r>
              <a:rPr lang="ru-RU" dirty="0" err="1" smtClean="0">
                <a:latin typeface="Cambria" pitchFamily="18" charset="0"/>
              </a:rPr>
              <a:t>Библиогр</a:t>
            </a:r>
            <a:r>
              <a:rPr lang="ru-RU" dirty="0" smtClean="0">
                <a:latin typeface="Cambria" pitchFamily="18" charset="0"/>
              </a:rPr>
              <a:t>. в кн. – ISBN 978-5-4499-2895-5. – DOI 10.23681/688959. – Текст : электронный.</a:t>
            </a:r>
            <a:endParaRPr lang="ru-RU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smtClean="0">
                <a:latin typeface="Georgia" pitchFamily="18" charset="0"/>
              </a:rPr>
              <a:t>Научные издания ЭБС </a:t>
            </a:r>
            <a:br>
              <a:rPr lang="ru-RU" sz="2800" dirty="0" smtClean="0">
                <a:latin typeface="Georgia" pitchFamily="18" charset="0"/>
              </a:rPr>
            </a:br>
            <a:r>
              <a:rPr lang="ru-RU" sz="2800" dirty="0" smtClean="0">
                <a:latin typeface="Georgia" pitchFamily="18" charset="0"/>
              </a:rPr>
              <a:t>«Университетская библиотека </a:t>
            </a:r>
            <a:r>
              <a:rPr lang="en-US" sz="2800" dirty="0" smtClean="0">
                <a:latin typeface="Georgia" pitchFamily="18" charset="0"/>
              </a:rPr>
              <a:t>online</a:t>
            </a:r>
            <a:r>
              <a:rPr lang="ru-RU" sz="2800" dirty="0" smtClean="0">
                <a:latin typeface="Georgia" pitchFamily="18" charset="0"/>
              </a:rPr>
              <a:t>»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504351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                                                                 </a:t>
            </a:r>
          </a:p>
          <a:p>
            <a:pPr>
              <a:buNone/>
            </a:pPr>
            <a:endParaRPr lang="ru-RU" sz="1600" dirty="0" smtClean="0">
              <a:solidFill>
                <a:schemeClr val="tx1"/>
              </a:solidFill>
              <a:latin typeface="Cambria" pitchFamily="18" charset="0"/>
            </a:endParaRP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            </a:t>
            </a:r>
          </a:p>
          <a:p>
            <a:pPr>
              <a:buNone/>
            </a:pPr>
            <a:endParaRPr lang="ru-RU" sz="1600" dirty="0" smtClean="0">
              <a:solidFill>
                <a:schemeClr val="tx1"/>
              </a:solidFill>
              <a:latin typeface="Cambria" pitchFamily="18" charset="0"/>
            </a:endParaRPr>
          </a:p>
          <a:p>
            <a:pPr>
              <a:buNone/>
            </a:pPr>
            <a:endParaRPr lang="ru-RU" sz="1600" dirty="0" smtClean="0">
              <a:solidFill>
                <a:schemeClr val="tx1"/>
              </a:solidFill>
              <a:latin typeface="Cambria" pitchFamily="18" charset="0"/>
            </a:endParaRPr>
          </a:p>
          <a:p>
            <a:pPr>
              <a:buNone/>
            </a:pPr>
            <a:endParaRPr lang="ru-RU" sz="1600" dirty="0" smtClean="0">
              <a:solidFill>
                <a:schemeClr val="tx1"/>
              </a:solidFill>
              <a:latin typeface="Cambria" pitchFamily="18" charset="0"/>
            </a:endParaRPr>
          </a:p>
          <a:p>
            <a:pPr>
              <a:buNone/>
            </a:pPr>
            <a:endParaRPr lang="ru-RU" sz="1600" dirty="0" smtClean="0">
              <a:solidFill>
                <a:schemeClr val="tx1"/>
              </a:solidFill>
              <a:latin typeface="Cambria" pitchFamily="18" charset="0"/>
            </a:endParaRP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      В монографии обобщаются результаты работы по проекту,  посвященному определению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      возможностей разработки стратегии   суицидальной превенции в условиях учреждения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      общего образования, включающей диагностику, прогнозирование и моделирование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      последствий купирования и компенсации факторов риска, что позволит  выявить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      предикторы предотвращения развития суицидальных рисков школьников в условиях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      высокой неопределенности и изменчивости   (большого информационного потока,     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     «виртуализации» среды, трансформации ценностных ориентиров). Проект выполнялся в  2018– 2020 гг. при поддержке гранта Российского фонда фундаментальных исследований  (№ 18-013-00210а) и был направлен на разработку и апробацию стратегии суицидальной  превенции в условиях учреждения общего  образования.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            Выявлены параметры суицидальных тенденций школьников с учетом возрастно-половых  различий. Определены факторы суицидального риска школьников в условиях  неопределенности и изменчивости среды.  Разработаны математические алгоритмы оценки   и прогноза исследуемого феномена. Предложены технологии организации системы  суицидальной превенции в условиях образовательной организации. Книга предназначена  для психологов, философов, социологов, социальных работников, а также всех интересующихся проблемами современной психологии личности.</a:t>
            </a:r>
            <a:endParaRPr lang="ru-RU" sz="1600" dirty="0">
              <a:solidFill>
                <a:schemeClr val="tx1"/>
              </a:solidFill>
              <a:latin typeface="Cambria" pitchFamily="18" charset="0"/>
            </a:endParaRPr>
          </a:p>
        </p:txBody>
      </p:sp>
      <p:pic>
        <p:nvPicPr>
          <p:cNvPr id="2050" name="Picture 2" descr="C:\Users\GVerchik\Desktop\НЛ\cover (18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857364"/>
            <a:ext cx="2143140" cy="285752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 flipH="1">
            <a:off x="2571736" y="1857364"/>
            <a:ext cx="585791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Cambria" pitchFamily="18" charset="0"/>
              </a:rPr>
              <a:t>Суицидальное поведение подростка : факторы риска, возможности ранней диагностики и превентивные меры профилактики / К. Н. </a:t>
            </a:r>
            <a:r>
              <a:rPr lang="ru-RU" sz="1400" dirty="0" err="1" smtClean="0">
                <a:latin typeface="Cambria" pitchFamily="18" charset="0"/>
              </a:rPr>
              <a:t>Белогай</a:t>
            </a:r>
            <a:r>
              <a:rPr lang="ru-RU" sz="1400" dirty="0" smtClean="0">
                <a:latin typeface="Cambria" pitchFamily="18" charset="0"/>
              </a:rPr>
              <a:t>, И. С. Морозова, Ю. В. Борисенко [и др.] ; Кемеровский государственный университет. – Кемерово : Кемеровский государственный университет, 2020. – 161 с. : ил. – Режим доступа: по подписке.– </a:t>
            </a:r>
            <a:r>
              <a:rPr lang="ru-RU" sz="1400" dirty="0" err="1" smtClean="0">
                <a:latin typeface="Cambria" pitchFamily="18" charset="0"/>
              </a:rPr>
              <a:t>Библиогр</a:t>
            </a:r>
            <a:r>
              <a:rPr lang="ru-RU" sz="1400" dirty="0" smtClean="0">
                <a:latin typeface="Cambria" pitchFamily="18" charset="0"/>
              </a:rPr>
              <a:t>. в кн. – ISBN 978-5-8353-2655-6. – Текст : электронный.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smtClean="0">
                <a:latin typeface="Georgia" pitchFamily="18" charset="0"/>
              </a:rPr>
              <a:t>Научные издания ЭБС </a:t>
            </a:r>
            <a:br>
              <a:rPr lang="ru-RU" sz="2800" dirty="0" smtClean="0">
                <a:latin typeface="Georgia" pitchFamily="18" charset="0"/>
              </a:rPr>
            </a:br>
            <a:r>
              <a:rPr lang="ru-RU" sz="2800" dirty="0" smtClean="0">
                <a:latin typeface="Georgia" pitchFamily="18" charset="0"/>
              </a:rPr>
              <a:t>«Университетская библиотека </a:t>
            </a:r>
            <a:r>
              <a:rPr lang="en-US" sz="2800" dirty="0" smtClean="0">
                <a:latin typeface="Georgia" pitchFamily="18" charset="0"/>
              </a:rPr>
              <a:t>online</a:t>
            </a:r>
            <a:r>
              <a:rPr lang="ru-RU" sz="2800" dirty="0" smtClean="0">
                <a:latin typeface="Georgia" pitchFamily="18" charset="0"/>
              </a:rPr>
              <a:t>»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 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В книге обобщены теоретические, научно-исследовательские и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научно-практические работы по психологической проблематике в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сфере спорта на протяжении 30 лет; раскрываются роль и значение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психического состояния, мотивационной сферы, диалога двух «Я», 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осознанность целей, комплексности психодиагностики, 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психотехники формирования необходимых качеств психики                  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спортсмена. </a:t>
            </a:r>
            <a:br>
              <a:rPr lang="ru-RU" sz="1400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Для спортивных психологов, тренеров, спортсменов, 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преподавателей вузов физической культуры и спорта.</a:t>
            </a:r>
          </a:p>
          <a:p>
            <a:pPr>
              <a:buNone/>
            </a:pPr>
            <a:endParaRPr lang="ru-RU" sz="1400" dirty="0">
              <a:solidFill>
                <a:schemeClr val="tx1"/>
              </a:solidFill>
              <a:latin typeface="Cambria" pitchFamily="18" charset="0"/>
            </a:endParaRPr>
          </a:p>
        </p:txBody>
      </p:sp>
      <p:pic>
        <p:nvPicPr>
          <p:cNvPr id="3074" name="Picture 2" descr="C:\Users\GVerchik\Desktop\НЛ\cover (19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857364"/>
            <a:ext cx="2214578" cy="285752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857488" y="1714488"/>
            <a:ext cx="57150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Cambria" pitchFamily="18" charset="0"/>
              </a:rPr>
              <a:t>Сафонов, В. К. Психология спортсмена : слагаемые успеха / В. К. Сафонов. – Москва : Спорт : Человек, 2024. – 288 с. : ил., табл. – Режим доступа: по подписке. –</a:t>
            </a:r>
            <a:r>
              <a:rPr lang="ru-RU" sz="1400" dirty="0" err="1" smtClean="0">
                <a:latin typeface="Cambria" pitchFamily="18" charset="0"/>
              </a:rPr>
              <a:t>Библиогр</a:t>
            </a:r>
            <a:r>
              <a:rPr lang="ru-RU" sz="1400" dirty="0" smtClean="0">
                <a:latin typeface="Cambria" pitchFamily="18" charset="0"/>
              </a:rPr>
              <a:t>. в кн. – ISBN 978-5-907601-62-8. – Текст : электронный.</a:t>
            </a:r>
            <a:endParaRPr lang="ru-RU" sz="14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smtClean="0">
                <a:latin typeface="Georgia" pitchFamily="18" charset="0"/>
              </a:rPr>
              <a:t>Научные издания ЭБС </a:t>
            </a:r>
            <a:br>
              <a:rPr lang="ru-RU" sz="2800" dirty="0" smtClean="0">
                <a:latin typeface="Georgia" pitchFamily="18" charset="0"/>
              </a:rPr>
            </a:br>
            <a:r>
              <a:rPr lang="ru-RU" sz="2800" dirty="0" smtClean="0">
                <a:latin typeface="Georgia" pitchFamily="18" charset="0"/>
              </a:rPr>
              <a:t>«Университетская библиотека </a:t>
            </a:r>
            <a:r>
              <a:rPr lang="en-US" sz="2800" dirty="0" smtClean="0">
                <a:latin typeface="Georgia" pitchFamily="18" charset="0"/>
              </a:rPr>
              <a:t>online</a:t>
            </a:r>
            <a:r>
              <a:rPr lang="ru-RU" sz="2800" dirty="0" smtClean="0">
                <a:latin typeface="Georgia" pitchFamily="18" charset="0"/>
              </a:rPr>
              <a:t>»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dirty="0" smtClean="0"/>
              <a:t>       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43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        </a:t>
            </a:r>
          </a:p>
          <a:p>
            <a:pPr>
              <a:buNone/>
            </a:pPr>
            <a:endParaRPr lang="ru-RU" sz="4300" dirty="0" smtClean="0">
              <a:solidFill>
                <a:schemeClr val="tx1"/>
              </a:solidFill>
              <a:latin typeface="Cambria" pitchFamily="18" charset="0"/>
            </a:endParaRPr>
          </a:p>
          <a:p>
            <a:pPr>
              <a:buNone/>
            </a:pPr>
            <a:endParaRPr lang="ru-RU" sz="4300" dirty="0" smtClean="0">
              <a:solidFill>
                <a:schemeClr val="tx1"/>
              </a:solidFill>
              <a:latin typeface="Cambria" pitchFamily="18" charset="0"/>
            </a:endParaRPr>
          </a:p>
          <a:p>
            <a:pPr>
              <a:buNone/>
            </a:pPr>
            <a:r>
              <a:rPr lang="ru-RU" sz="5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          В монографии рассмотрены детско-родительские отношения</a:t>
            </a:r>
          </a:p>
          <a:p>
            <a:pPr>
              <a:buNone/>
            </a:pPr>
            <a:r>
              <a:rPr lang="ru-RU" sz="5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          и  психологическое благополучие подростков, изложены</a:t>
            </a:r>
          </a:p>
          <a:p>
            <a:pPr>
              <a:buNone/>
            </a:pPr>
            <a:r>
              <a:rPr lang="ru-RU" sz="5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          подходы к пониманию детско-родительских отношений в</a:t>
            </a:r>
          </a:p>
          <a:p>
            <a:pPr>
              <a:buNone/>
            </a:pPr>
            <a:r>
              <a:rPr lang="ru-RU" sz="5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          отечественной и зарубежной литературе, деформация</a:t>
            </a:r>
          </a:p>
          <a:p>
            <a:pPr>
              <a:buNone/>
            </a:pPr>
            <a:r>
              <a:rPr lang="ru-RU" sz="5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         личностной структуры в условиях дестабилизации</a:t>
            </a:r>
          </a:p>
          <a:p>
            <a:pPr>
              <a:buNone/>
            </a:pPr>
            <a:r>
              <a:rPr lang="ru-RU" sz="5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         психологического феномена. </a:t>
            </a:r>
            <a:r>
              <a:rPr lang="ru-RU" sz="4300" dirty="0" smtClean="0">
                <a:solidFill>
                  <a:schemeClr val="tx1"/>
                </a:solidFill>
                <a:latin typeface="Cambria" pitchFamily="18" charset="0"/>
              </a:rPr>
              <a:t/>
            </a:r>
            <a:br>
              <a:rPr lang="ru-RU" sz="4300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ru-RU" sz="5600" dirty="0" smtClean="0">
                <a:solidFill>
                  <a:schemeClr val="tx1"/>
                </a:solidFill>
                <a:latin typeface="Cambria" pitchFamily="18" charset="0"/>
              </a:rPr>
              <a:t>В практической части монографии выявлено, что психологическое благополучие подростков связано с типом родительских установок и с ценностными конструктами родителей. По результатам работы представлены рекомендации и направления психотерапевтической деятельности.</a:t>
            </a:r>
            <a:br>
              <a:rPr lang="ru-RU" sz="5600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ru-RU" sz="5600" dirty="0" smtClean="0">
                <a:solidFill>
                  <a:schemeClr val="tx1"/>
                </a:solidFill>
                <a:latin typeface="Cambria" pitchFamily="18" charset="0"/>
              </a:rPr>
              <a:t>      Результаты исследования могут быть полезны школьным психологам, психологам, занимающимся семейным консультированием по проблемам взаимоотношений родителей и старших подростков; по проблемам личностного роста старшеклассников.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122" name="Picture 2" descr="C:\Users\GVerchik\Desktop\НЛ\cover (1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714488"/>
            <a:ext cx="2286016" cy="271464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071802" y="1857364"/>
            <a:ext cx="5572164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err="1" smtClean="0">
                <a:latin typeface="Cambria" pitchFamily="18" charset="0"/>
              </a:rPr>
              <a:t>Кучина</a:t>
            </a:r>
            <a:r>
              <a:rPr lang="ru-RU" sz="1400" dirty="0" smtClean="0">
                <a:latin typeface="Cambria" pitchFamily="18" charset="0"/>
              </a:rPr>
              <a:t>, Т. И. Детско-родительские отношения и психологическое благополучие подростков / Т. И. </a:t>
            </a:r>
            <a:r>
              <a:rPr lang="ru-RU" sz="1400" dirty="0" err="1" smtClean="0">
                <a:latin typeface="Cambria" pitchFamily="18" charset="0"/>
              </a:rPr>
              <a:t>Кучина</a:t>
            </a:r>
            <a:r>
              <a:rPr lang="ru-RU" sz="1400" dirty="0" smtClean="0">
                <a:latin typeface="Cambria" pitchFamily="18" charset="0"/>
              </a:rPr>
              <a:t>, Т. С. Мороз. – Москва ; Берлин : </a:t>
            </a:r>
            <a:r>
              <a:rPr lang="ru-RU" sz="1400" dirty="0" err="1" smtClean="0">
                <a:latin typeface="Cambria" pitchFamily="18" charset="0"/>
              </a:rPr>
              <a:t>Директ-Медиа</a:t>
            </a:r>
            <a:r>
              <a:rPr lang="ru-RU" sz="1400" dirty="0" smtClean="0">
                <a:latin typeface="Cambria" pitchFamily="18" charset="0"/>
              </a:rPr>
              <a:t>, 2022. – 108 с. – Режим доступа: по подписке. –</a:t>
            </a:r>
            <a:r>
              <a:rPr lang="ru-RU" sz="1400" dirty="0" err="1" smtClean="0">
                <a:latin typeface="Cambria" pitchFamily="18" charset="0"/>
              </a:rPr>
              <a:t>Библиогр</a:t>
            </a:r>
            <a:r>
              <a:rPr lang="ru-RU" sz="1400" dirty="0" smtClean="0">
                <a:latin typeface="Cambria" pitchFamily="18" charset="0"/>
              </a:rPr>
              <a:t>.: с. 93-100. – ISBN 978-5-4499-0756-1. – Текст : электронный</a:t>
            </a:r>
            <a:r>
              <a:rPr lang="ru-RU" sz="1400" dirty="0" smtClean="0"/>
              <a:t>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smtClean="0">
                <a:latin typeface="Georgia" pitchFamily="18" charset="0"/>
              </a:rPr>
              <a:t>Научные издания ЭБС </a:t>
            </a:r>
            <a:br>
              <a:rPr lang="ru-RU" sz="2800" dirty="0" smtClean="0">
                <a:latin typeface="Georgia" pitchFamily="18" charset="0"/>
              </a:rPr>
            </a:br>
            <a:r>
              <a:rPr lang="ru-RU" sz="2800" dirty="0" smtClean="0">
                <a:latin typeface="Georgia" pitchFamily="18" charset="0"/>
              </a:rPr>
              <a:t>«Университетская библиотека </a:t>
            </a:r>
            <a:r>
              <a:rPr lang="en-US" sz="2800" dirty="0" smtClean="0">
                <a:latin typeface="Georgia" pitchFamily="18" charset="0"/>
              </a:rPr>
              <a:t>online</a:t>
            </a:r>
            <a:r>
              <a:rPr lang="ru-RU" sz="2800" dirty="0" smtClean="0">
                <a:latin typeface="Georgia" pitchFamily="18" charset="0"/>
              </a:rPr>
              <a:t>»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pPr>
              <a:buNone/>
            </a:pPr>
            <a:endParaRPr lang="ru-RU" sz="1100" dirty="0" smtClean="0"/>
          </a:p>
          <a:p>
            <a:pPr>
              <a:buNone/>
            </a:pPr>
            <a:endParaRPr lang="ru-RU" sz="1100" dirty="0" smtClean="0"/>
          </a:p>
          <a:p>
            <a:pPr>
              <a:buNone/>
            </a:pPr>
            <a:endParaRPr lang="ru-RU" sz="1100" dirty="0" smtClean="0"/>
          </a:p>
          <a:p>
            <a:pPr>
              <a:buNone/>
            </a:pPr>
            <a:endParaRPr lang="ru-RU" sz="1100" dirty="0" smtClean="0"/>
          </a:p>
          <a:p>
            <a:pPr>
              <a:buNone/>
            </a:pPr>
            <a:endParaRPr lang="ru-RU" sz="1100" dirty="0" smtClean="0"/>
          </a:p>
          <a:p>
            <a:pPr>
              <a:buNone/>
            </a:pPr>
            <a:endParaRPr lang="ru-RU" sz="1100" dirty="0" smtClean="0"/>
          </a:p>
          <a:p>
            <a:pPr>
              <a:buNone/>
            </a:pPr>
            <a:endParaRPr lang="ru-RU" sz="1100" dirty="0" smtClean="0"/>
          </a:p>
          <a:p>
            <a:pPr>
              <a:buNone/>
            </a:pPr>
            <a:r>
              <a:rPr lang="ru-RU" sz="1100" dirty="0" smtClean="0">
                <a:latin typeface="Cambria" pitchFamily="18" charset="0"/>
              </a:rPr>
              <a:t>                                                                             </a:t>
            </a:r>
          </a:p>
          <a:p>
            <a:pPr>
              <a:buNone/>
            </a:pPr>
            <a:endParaRPr lang="ru-RU" sz="1100" dirty="0" smtClean="0">
              <a:latin typeface="Cambria" pitchFamily="18" charset="0"/>
            </a:endParaRPr>
          </a:p>
          <a:p>
            <a:pPr>
              <a:buNone/>
            </a:pPr>
            <a:endParaRPr lang="ru-RU" sz="1100" dirty="0" smtClean="0">
              <a:latin typeface="Cambria" pitchFamily="18" charset="0"/>
            </a:endParaRPr>
          </a:p>
          <a:p>
            <a:pPr>
              <a:buNone/>
            </a:pPr>
            <a:r>
              <a:rPr lang="ru-RU" sz="1100" dirty="0" smtClean="0">
                <a:latin typeface="Cambria" pitchFamily="18" charset="0"/>
              </a:rPr>
              <a:t>                                                                                                               </a:t>
            </a:r>
          </a:p>
          <a:p>
            <a:pPr>
              <a:buNone/>
            </a:pPr>
            <a:endParaRPr lang="ru-RU" sz="2300" dirty="0" smtClean="0">
              <a:solidFill>
                <a:schemeClr val="tx1"/>
              </a:solidFill>
              <a:latin typeface="Cambria" pitchFamily="18" charset="0"/>
            </a:endParaRPr>
          </a:p>
          <a:p>
            <a:pPr>
              <a:buNone/>
            </a:pPr>
            <a:r>
              <a:rPr lang="ru-RU" sz="23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Развитие любого вида современного спорта предъявляет к</a:t>
            </a:r>
          </a:p>
          <a:p>
            <a:pPr>
              <a:buNone/>
            </a:pPr>
            <a:r>
              <a:rPr lang="ru-RU" sz="23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психике спортсмена все более жесткие </a:t>
            </a:r>
            <a:r>
              <a:rPr lang="ru-RU" sz="2300" dirty="0" err="1" smtClean="0">
                <a:solidFill>
                  <a:schemeClr val="tx1"/>
                </a:solidFill>
                <a:latin typeface="Cambria" pitchFamily="18" charset="0"/>
              </a:rPr>
              <a:t>требования,и</a:t>
            </a:r>
            <a:endParaRPr lang="ru-RU" sz="2300" dirty="0" smtClean="0">
              <a:solidFill>
                <a:schemeClr val="tx1"/>
              </a:solidFill>
              <a:latin typeface="Cambria" pitchFamily="18" charset="0"/>
            </a:endParaRPr>
          </a:p>
          <a:p>
            <a:pPr>
              <a:buNone/>
            </a:pPr>
            <a:r>
              <a:rPr lang="ru-RU" sz="23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нередко исход борьбы решают волевые усилия                  </a:t>
            </a:r>
          </a:p>
          <a:p>
            <a:pPr>
              <a:buNone/>
            </a:pPr>
            <a:r>
              <a:rPr lang="ru-RU" sz="23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спортсменов.  В данной монографии прослеживается</a:t>
            </a:r>
          </a:p>
          <a:p>
            <a:pPr>
              <a:buNone/>
            </a:pPr>
            <a:r>
              <a:rPr lang="ru-RU" sz="23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история изучения  воли с самых первых исследований</a:t>
            </a:r>
          </a:p>
          <a:p>
            <a:pPr>
              <a:buNone/>
            </a:pPr>
            <a:r>
              <a:rPr lang="ru-RU" sz="23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и до наших дней,  раскрывается  смысл понятия </a:t>
            </a:r>
          </a:p>
          <a:p>
            <a:pPr>
              <a:buNone/>
            </a:pPr>
            <a:r>
              <a:rPr lang="ru-RU" sz="23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«преодоление», предлагается        экспериментальное</a:t>
            </a:r>
          </a:p>
          <a:p>
            <a:pPr>
              <a:buNone/>
            </a:pPr>
            <a:r>
              <a:rPr lang="ru-RU" sz="2300" dirty="0" smtClean="0">
                <a:solidFill>
                  <a:schemeClr val="tx1"/>
                </a:solidFill>
                <a:latin typeface="Cambria" pitchFamily="18" charset="0"/>
              </a:rPr>
              <a:t>обоснование преодоления в спортивной деятельности. Отдельная глава  посвящена</a:t>
            </a:r>
          </a:p>
          <a:p>
            <a:pPr>
              <a:buNone/>
            </a:pPr>
            <a:r>
              <a:rPr lang="ru-RU" sz="2300" dirty="0" smtClean="0">
                <a:solidFill>
                  <a:schemeClr val="tx1"/>
                </a:solidFill>
                <a:latin typeface="Cambria" pitchFamily="18" charset="0"/>
              </a:rPr>
              <a:t>мастер-классу по организации тренинга по преодолению спортсменами критических</a:t>
            </a:r>
          </a:p>
          <a:p>
            <a:pPr>
              <a:buNone/>
            </a:pPr>
            <a:r>
              <a:rPr lang="ru-RU" sz="2300" dirty="0" smtClean="0">
                <a:solidFill>
                  <a:schemeClr val="tx1"/>
                </a:solidFill>
                <a:latin typeface="Cambria" pitchFamily="18" charset="0"/>
              </a:rPr>
              <a:t>ситуаций в спорте. Книга будет  полезна спортсменам и тренерам,  преподавателям</a:t>
            </a:r>
          </a:p>
          <a:p>
            <a:pPr>
              <a:buNone/>
            </a:pPr>
            <a:r>
              <a:rPr lang="ru-RU" sz="2300" dirty="0" smtClean="0">
                <a:solidFill>
                  <a:schemeClr val="tx1"/>
                </a:solidFill>
                <a:latin typeface="Cambria" pitchFamily="18" charset="0"/>
              </a:rPr>
              <a:t>специализированных вузов и  спортивным психологам. </a:t>
            </a:r>
          </a:p>
          <a:p>
            <a:pPr>
              <a:buNone/>
            </a:pPr>
            <a:endParaRPr lang="ru-RU" sz="1100" dirty="0"/>
          </a:p>
        </p:txBody>
      </p:sp>
      <p:pic>
        <p:nvPicPr>
          <p:cNvPr id="1026" name="Picture 2" descr="C:\Users\GVerchik\Desktop\НЛ\cover (10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000240"/>
            <a:ext cx="2286016" cy="264320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857488" y="1643050"/>
            <a:ext cx="57864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         </a:t>
            </a:r>
            <a:r>
              <a:rPr lang="ru-RU" sz="1600" dirty="0" smtClean="0">
                <a:latin typeface="Cambria" pitchFamily="18" charset="0"/>
              </a:rPr>
              <a:t>Андреев, В. В. Волевая подготовка в спорте :     </a:t>
            </a:r>
          </a:p>
          <a:p>
            <a:r>
              <a:rPr lang="ru-RU" sz="1600" dirty="0" smtClean="0">
                <a:latin typeface="Cambria" pitchFamily="18" charset="0"/>
              </a:rPr>
              <a:t>современные подход / В. В. Андреев, Л. К. Серова ; </a:t>
            </a:r>
            <a:r>
              <a:rPr lang="ru-RU" sz="1600" dirty="0" err="1" smtClean="0">
                <a:latin typeface="Cambria" pitchFamily="18" charset="0"/>
              </a:rPr>
              <a:t>худож</a:t>
            </a:r>
            <a:r>
              <a:rPr lang="ru-RU" sz="1600" dirty="0" smtClean="0">
                <a:latin typeface="Cambria" pitchFamily="18" charset="0"/>
              </a:rPr>
              <a:t>. А. </a:t>
            </a:r>
            <a:r>
              <a:rPr lang="ru-RU" sz="1600" dirty="0" err="1" smtClean="0">
                <a:latin typeface="Cambria" pitchFamily="18" charset="0"/>
              </a:rPr>
              <a:t>Г.Никоноров</a:t>
            </a:r>
            <a:r>
              <a:rPr lang="ru-RU" sz="1600" dirty="0" smtClean="0">
                <a:latin typeface="Cambria" pitchFamily="18" charset="0"/>
              </a:rPr>
              <a:t>. – Москва : Спорт, 2024. – 176 с. : ил., табл. – (Библиотечка спортивного врача и психолога). – Режим доступа: по подписке. –</a:t>
            </a:r>
            <a:r>
              <a:rPr lang="ru-RU" sz="1600" dirty="0" err="1" smtClean="0">
                <a:latin typeface="Cambria" pitchFamily="18" charset="0"/>
              </a:rPr>
              <a:t>Библиогр</a:t>
            </a:r>
            <a:r>
              <a:rPr lang="ru-RU" sz="1600" dirty="0" smtClean="0">
                <a:latin typeface="Cambria" pitchFamily="18" charset="0"/>
              </a:rPr>
              <a:t>. в кн. – ISBN 978-5-907601-44-4. – Текст : электронный.</a:t>
            </a:r>
            <a:endParaRPr lang="ru-RU" sz="16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smtClean="0">
                <a:latin typeface="Georgia" pitchFamily="18" charset="0"/>
              </a:rPr>
              <a:t>Научные издания ЭБС </a:t>
            </a:r>
            <a:br>
              <a:rPr lang="ru-RU" sz="2800" dirty="0" smtClean="0">
                <a:latin typeface="Georgia" pitchFamily="18" charset="0"/>
              </a:rPr>
            </a:br>
            <a:r>
              <a:rPr lang="ru-RU" sz="2800" dirty="0" smtClean="0">
                <a:latin typeface="Georgia" pitchFamily="18" charset="0"/>
              </a:rPr>
              <a:t>«Университетская библиотека </a:t>
            </a:r>
            <a:r>
              <a:rPr lang="en-US" sz="2800" dirty="0" smtClean="0">
                <a:latin typeface="Georgia" pitchFamily="18" charset="0"/>
              </a:rPr>
              <a:t>online</a:t>
            </a:r>
            <a:r>
              <a:rPr lang="ru-RU" sz="2800" dirty="0" smtClean="0">
                <a:latin typeface="Georgia" pitchFamily="18" charset="0"/>
              </a:rPr>
              <a:t>»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550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sz="2900" dirty="0" smtClean="0">
              <a:solidFill>
                <a:schemeClr val="tx1"/>
              </a:solidFill>
              <a:latin typeface="Cambria" pitchFamily="18" charset="0"/>
            </a:endParaRPr>
          </a:p>
          <a:p>
            <a:pPr>
              <a:buNone/>
            </a:pPr>
            <a:r>
              <a:rPr lang="ru-RU" sz="29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</a:t>
            </a:r>
          </a:p>
          <a:p>
            <a:pPr>
              <a:buNone/>
            </a:pPr>
            <a:r>
              <a:rPr lang="ru-RU" sz="29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</a:t>
            </a:r>
          </a:p>
          <a:p>
            <a:pPr>
              <a:buNone/>
            </a:pPr>
            <a:r>
              <a:rPr lang="ru-RU" sz="29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Настоящая монография рассматривает вопросы  </a:t>
            </a:r>
          </a:p>
          <a:p>
            <a:pPr>
              <a:buNone/>
            </a:pPr>
            <a:r>
              <a:rPr lang="ru-RU" sz="29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патопсихологии детского возраста, в том числе авторские</a:t>
            </a:r>
          </a:p>
          <a:p>
            <a:pPr>
              <a:buNone/>
            </a:pPr>
            <a:r>
              <a:rPr lang="ru-RU" sz="29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методологические подходы к лечебно-педагогической </a:t>
            </a:r>
          </a:p>
          <a:p>
            <a:pPr>
              <a:buNone/>
            </a:pPr>
            <a:r>
              <a:rPr lang="ru-RU" sz="29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работе с детьми, имеющими психические отклонения, а </a:t>
            </a:r>
          </a:p>
          <a:p>
            <a:pPr>
              <a:buNone/>
            </a:pPr>
            <a:r>
              <a:rPr lang="ru-RU" sz="29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также аспекты учебного и воспитательного плана, случаи </a:t>
            </a:r>
          </a:p>
          <a:p>
            <a:pPr>
              <a:buNone/>
            </a:pPr>
            <a:r>
              <a:rPr lang="ru-RU" sz="29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из практики и рекомендации по реабилитации аномальных   </a:t>
            </a:r>
          </a:p>
          <a:p>
            <a:pPr>
              <a:buNone/>
            </a:pPr>
            <a:r>
              <a:rPr lang="ru-RU" sz="2900" dirty="0" smtClean="0">
                <a:solidFill>
                  <a:schemeClr val="tx1"/>
                </a:solidFill>
                <a:latin typeface="Cambria" pitchFamily="18" charset="0"/>
              </a:rPr>
              <a:t>  детей.</a:t>
            </a:r>
          </a:p>
          <a:p>
            <a:pPr>
              <a:buNone/>
            </a:pPr>
            <a:r>
              <a:rPr lang="ru-RU" sz="2900" dirty="0" smtClean="0">
                <a:solidFill>
                  <a:schemeClr val="tx1"/>
                </a:solidFill>
                <a:latin typeface="Cambria" pitchFamily="18" charset="0"/>
              </a:rPr>
              <a:t>         Монография рассчитана на ученых и специалистов в области клинической </a:t>
            </a:r>
          </a:p>
          <a:p>
            <a:pPr>
              <a:buNone/>
            </a:pPr>
            <a:r>
              <a:rPr lang="ru-RU" sz="2900" dirty="0" smtClean="0">
                <a:solidFill>
                  <a:schemeClr val="tx1"/>
                </a:solidFill>
                <a:latin typeface="Cambria" pitchFamily="18" charset="0"/>
              </a:rPr>
              <a:t>психологии, врачей-психиатров, школьных психологов и педагогов-дефектологов,</a:t>
            </a:r>
          </a:p>
          <a:p>
            <a:pPr>
              <a:buNone/>
            </a:pPr>
            <a:r>
              <a:rPr lang="ru-RU" sz="2900" dirty="0" smtClean="0">
                <a:solidFill>
                  <a:schemeClr val="tx1"/>
                </a:solidFill>
                <a:latin typeface="Cambria" pitchFamily="18" charset="0"/>
              </a:rPr>
              <a:t>может быть полезна студентам всех форм обучения, специализирующимся по </a:t>
            </a:r>
          </a:p>
          <a:p>
            <a:pPr>
              <a:buNone/>
            </a:pPr>
            <a:r>
              <a:rPr lang="ru-RU" sz="2900" dirty="0" smtClean="0">
                <a:solidFill>
                  <a:schemeClr val="tx1"/>
                </a:solidFill>
                <a:latin typeface="Cambria" pitchFamily="18" charset="0"/>
              </a:rPr>
              <a:t>психологии детского возраста, аспирантам, преподавателям психологических</a:t>
            </a:r>
          </a:p>
          <a:p>
            <a:pPr>
              <a:buNone/>
            </a:pPr>
            <a:r>
              <a:rPr lang="ru-RU" sz="2900" dirty="0" smtClean="0">
                <a:solidFill>
                  <a:schemeClr val="tx1"/>
                </a:solidFill>
                <a:latin typeface="Cambria" pitchFamily="18" charset="0"/>
              </a:rPr>
              <a:t>дисциплин в образовательных организациях высшего образования.</a:t>
            </a:r>
            <a:endParaRPr lang="ru-RU" sz="2900" dirty="0">
              <a:solidFill>
                <a:schemeClr val="tx1"/>
              </a:solidFill>
              <a:latin typeface="Cambria" pitchFamily="18" charset="0"/>
            </a:endParaRPr>
          </a:p>
        </p:txBody>
      </p:sp>
      <p:pic>
        <p:nvPicPr>
          <p:cNvPr id="2050" name="Picture 2" descr="C:\Users\GVerchik\Desktop\НЛ\cover (1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714488"/>
            <a:ext cx="2143140" cy="307183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857488" y="1714488"/>
            <a:ext cx="57150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Cambria" pitchFamily="18" charset="0"/>
              </a:rPr>
              <a:t>Иванова, А. Я. Теоретико-методологические аспекты патопсихологии детского возраста / А. Я. Иванова ; под ред. Э. С. </a:t>
            </a:r>
            <a:r>
              <a:rPr lang="ru-RU" sz="1600" dirty="0" err="1" smtClean="0">
                <a:latin typeface="Cambria" pitchFamily="18" charset="0"/>
              </a:rPr>
              <a:t>Мандрусовой</a:t>
            </a:r>
            <a:r>
              <a:rPr lang="ru-RU" sz="1600" dirty="0" smtClean="0">
                <a:latin typeface="Cambria" pitchFamily="18" charset="0"/>
              </a:rPr>
              <a:t>. – Москва ; Берлин : </a:t>
            </a:r>
            <a:r>
              <a:rPr lang="ru-RU" sz="1600" dirty="0" err="1" smtClean="0">
                <a:latin typeface="Cambria" pitchFamily="18" charset="0"/>
              </a:rPr>
              <a:t>Директ-Медиа</a:t>
            </a:r>
            <a:r>
              <a:rPr lang="ru-RU" sz="1600" dirty="0" smtClean="0">
                <a:latin typeface="Cambria" pitchFamily="18" charset="0"/>
              </a:rPr>
              <a:t>, 2020. – 182 с. : ил. – Режим доступа: по подписке. –</a:t>
            </a:r>
            <a:r>
              <a:rPr lang="ru-RU" sz="1600" dirty="0" err="1" smtClean="0">
                <a:latin typeface="Cambria" pitchFamily="18" charset="0"/>
              </a:rPr>
              <a:t>Библиогр</a:t>
            </a:r>
            <a:r>
              <a:rPr lang="ru-RU" sz="1600" dirty="0" smtClean="0">
                <a:latin typeface="Cambria" pitchFamily="18" charset="0"/>
              </a:rPr>
              <a:t>.: с. 170-173. – ISBN 978-5-4499-1289-3. – DOI 10.23681/596632. – Текст : электронный.</a:t>
            </a:r>
            <a:endParaRPr lang="ru-RU" sz="16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images (7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285728"/>
            <a:ext cx="8286808" cy="3691753"/>
          </a:xfrm>
        </p:spPr>
      </p:pic>
      <p:sp>
        <p:nvSpPr>
          <p:cNvPr id="6" name="TextBox 5"/>
          <p:cNvSpPr txBox="1"/>
          <p:nvPr/>
        </p:nvSpPr>
        <p:spPr>
          <a:xfrm>
            <a:off x="428596" y="4143380"/>
            <a:ext cx="8358246" cy="206210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3200" dirty="0" smtClean="0"/>
              <a:t>Изучите азы науки, прежде чем пытаться взойти на ее вершины</a:t>
            </a:r>
          </a:p>
          <a:p>
            <a:r>
              <a:rPr lang="ru-RU" sz="3200" dirty="0"/>
              <a:t> </a:t>
            </a:r>
            <a:r>
              <a:rPr lang="ru-RU" sz="3200" dirty="0" smtClean="0"/>
              <a:t>                                                    И.П. Павлов</a:t>
            </a:r>
          </a:p>
          <a:p>
            <a:r>
              <a:rPr lang="ru-RU" sz="3200" dirty="0" smtClean="0"/>
              <a:t>                                                                                                  </a:t>
            </a:r>
            <a:endParaRPr lang="ru-RU"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smtClean="0">
                <a:latin typeface="Georgia" pitchFamily="18" charset="0"/>
              </a:rPr>
              <a:t>Научные издания ЭБС </a:t>
            </a:r>
            <a:br>
              <a:rPr lang="ru-RU" sz="2800" dirty="0" smtClean="0">
                <a:latin typeface="Georgia" pitchFamily="18" charset="0"/>
              </a:rPr>
            </a:br>
            <a:r>
              <a:rPr lang="ru-RU" sz="2800" dirty="0" smtClean="0">
                <a:latin typeface="Georgia" pitchFamily="18" charset="0"/>
              </a:rPr>
              <a:t>«Университетская библиотека </a:t>
            </a:r>
            <a:r>
              <a:rPr lang="en-US" sz="2800" dirty="0" smtClean="0">
                <a:latin typeface="Georgia" pitchFamily="18" charset="0"/>
              </a:rPr>
              <a:t>online</a:t>
            </a:r>
            <a:r>
              <a:rPr lang="ru-RU" sz="2800" dirty="0" smtClean="0">
                <a:latin typeface="Georgia" pitchFamily="18" charset="0"/>
              </a:rPr>
              <a:t>»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600200"/>
            <a:ext cx="8786874" cy="5114948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                                              </a:t>
            </a:r>
          </a:p>
          <a:p>
            <a:pPr>
              <a:buNone/>
            </a:pPr>
            <a:endParaRPr lang="ru-RU" sz="18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                                                </a:t>
            </a:r>
          </a:p>
          <a:p>
            <a:pPr>
              <a:buNone/>
            </a:pPr>
            <a:endParaRPr lang="ru-RU" sz="18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                                                           </a:t>
            </a:r>
          </a:p>
          <a:p>
            <a:pPr>
              <a:buNone/>
            </a:pPr>
            <a:r>
              <a:rPr lang="ru-RU" sz="18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   </a:t>
            </a:r>
            <a:r>
              <a:rPr lang="ru-RU" sz="2300" dirty="0" smtClean="0">
                <a:solidFill>
                  <a:schemeClr val="tx1"/>
                </a:solidFill>
                <a:latin typeface="Cambria" pitchFamily="18" charset="0"/>
              </a:rPr>
              <a:t>     Исследованы спортивная мотивация юных</a:t>
            </a:r>
          </a:p>
          <a:p>
            <a:pPr>
              <a:buNone/>
            </a:pPr>
            <a:r>
              <a:rPr lang="ru-RU" sz="23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дзюдоистов: структура, особенности </a:t>
            </a:r>
          </a:p>
          <a:p>
            <a:pPr>
              <a:buNone/>
            </a:pPr>
            <a:r>
              <a:rPr lang="ru-RU" sz="23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формирования в спорте, влияние   на результативность</a:t>
            </a:r>
          </a:p>
          <a:p>
            <a:pPr>
              <a:buNone/>
            </a:pPr>
            <a:r>
              <a:rPr lang="ru-RU" sz="23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соревновательной деятельности; технология </a:t>
            </a:r>
          </a:p>
          <a:p>
            <a:pPr>
              <a:buNone/>
            </a:pPr>
            <a:r>
              <a:rPr lang="ru-RU" sz="2300" dirty="0" smtClean="0">
                <a:solidFill>
                  <a:schemeClr val="tx1"/>
                </a:solidFill>
                <a:latin typeface="Cambria" pitchFamily="18" charset="0"/>
              </a:rPr>
              <a:t>      управления мотивацией в соревновательном периоде годичного цикла</a:t>
            </a:r>
          </a:p>
          <a:p>
            <a:pPr>
              <a:buNone/>
            </a:pPr>
            <a:r>
              <a:rPr lang="ru-RU" sz="2300" dirty="0" smtClean="0">
                <a:solidFill>
                  <a:schemeClr val="tx1"/>
                </a:solidFill>
                <a:latin typeface="Cambria" pitchFamily="18" charset="0"/>
              </a:rPr>
              <a:t>      тренировки и комплекс методик.</a:t>
            </a:r>
          </a:p>
          <a:p>
            <a:pPr>
              <a:buNone/>
            </a:pPr>
            <a:r>
              <a:rPr lang="ru-RU" sz="2300" dirty="0" smtClean="0">
                <a:solidFill>
                  <a:schemeClr val="tx1"/>
                </a:solidFill>
                <a:latin typeface="Cambria" pitchFamily="18" charset="0"/>
              </a:rPr>
              <a:t>              Предназначена для студентов, обучающихся по специальности 032101 </a:t>
            </a:r>
          </a:p>
          <a:p>
            <a:pPr>
              <a:buNone/>
            </a:pPr>
            <a:r>
              <a:rPr lang="ru-RU" sz="2300" dirty="0" smtClean="0">
                <a:solidFill>
                  <a:schemeClr val="tx1"/>
                </a:solidFill>
                <a:latin typeface="Cambria" pitchFamily="18" charset="0"/>
              </a:rPr>
              <a:t>     «Физическая культура и спорт», спортивных психологов, тренеров, спортсменов.</a:t>
            </a:r>
          </a:p>
          <a:p>
            <a:pPr>
              <a:buNone/>
            </a:pP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pic>
        <p:nvPicPr>
          <p:cNvPr id="3074" name="Picture 2" descr="C:\Users\GVerchik\Desktop\НЛ\cover (1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857364"/>
            <a:ext cx="2143140" cy="278608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786050" y="1714488"/>
            <a:ext cx="578647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latin typeface="Cambria" pitchFamily="18" charset="0"/>
              </a:rPr>
              <a:t>Близневский</a:t>
            </a:r>
            <a:r>
              <a:rPr lang="ru-RU" dirty="0" smtClean="0">
                <a:latin typeface="Cambria" pitchFamily="18" charset="0"/>
              </a:rPr>
              <a:t>, А. А. Управление спортивной мотивацией юных дзюдоистов / А. А. </a:t>
            </a:r>
            <a:r>
              <a:rPr lang="ru-RU" dirty="0" err="1" smtClean="0">
                <a:latin typeface="Cambria" pitchFamily="18" charset="0"/>
              </a:rPr>
              <a:t>Близневский</a:t>
            </a:r>
            <a:r>
              <a:rPr lang="ru-RU" dirty="0" smtClean="0">
                <a:latin typeface="Cambria" pitchFamily="18" charset="0"/>
              </a:rPr>
              <a:t>, А. П. Шумилин ; Сибирский федеральный университет. – Красноярск : Сибирский федеральный университет (СФУ), 2015. – 92 с. : табл., схем. – Режим доступа: по подписке. –</a:t>
            </a:r>
            <a:r>
              <a:rPr lang="ru-RU" dirty="0" err="1" smtClean="0">
                <a:latin typeface="Cambria" pitchFamily="18" charset="0"/>
              </a:rPr>
              <a:t>Библиогр</a:t>
            </a:r>
            <a:r>
              <a:rPr lang="ru-RU" dirty="0" smtClean="0">
                <a:latin typeface="Cambria" pitchFamily="18" charset="0"/>
              </a:rPr>
              <a:t>.: с. 56-69. – ISBN 978-5-7638-3237-2. – Текст : электронный.</a:t>
            </a:r>
            <a:endParaRPr lang="ru-RU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786874" cy="1143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smtClean="0">
                <a:latin typeface="Georgia" pitchFamily="18" charset="0"/>
              </a:rPr>
              <a:t>Научные издания ЭБС </a:t>
            </a:r>
            <a:br>
              <a:rPr lang="ru-RU" sz="2800" dirty="0" smtClean="0">
                <a:latin typeface="Georgia" pitchFamily="18" charset="0"/>
              </a:rPr>
            </a:br>
            <a:r>
              <a:rPr lang="ru-RU" sz="2800" dirty="0" smtClean="0">
                <a:latin typeface="Georgia" pitchFamily="18" charset="0"/>
              </a:rPr>
              <a:t>«Университетская библиотека </a:t>
            </a:r>
            <a:r>
              <a:rPr lang="en-US" sz="2800" dirty="0" smtClean="0">
                <a:latin typeface="Georgia" pitchFamily="18" charset="0"/>
              </a:rPr>
              <a:t>online</a:t>
            </a:r>
            <a:r>
              <a:rPr lang="ru-RU" sz="2800" dirty="0" smtClean="0">
                <a:latin typeface="Georgia" pitchFamily="18" charset="0"/>
              </a:rPr>
              <a:t>»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600200"/>
            <a:ext cx="8858312" cy="5043510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sz="1600" dirty="0"/>
          </a:p>
        </p:txBody>
      </p:sp>
      <p:pic>
        <p:nvPicPr>
          <p:cNvPr id="4098" name="Picture 2" descr="C:\Users\GVerchik\Desktop\НЛ\cover (1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714488"/>
            <a:ext cx="2286016" cy="300039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786050" y="1714488"/>
            <a:ext cx="57864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Cambria" pitchFamily="18" charset="0"/>
              </a:rPr>
              <a:t>Технологии реабилитации несовершеннолетних, имеющих наркотическую и иные формы зависимости / И. П. </a:t>
            </a:r>
            <a:r>
              <a:rPr lang="ru-RU" sz="1600" dirty="0" err="1" smtClean="0">
                <a:latin typeface="Cambria" pitchFamily="18" charset="0"/>
              </a:rPr>
              <a:t>Кутянова</a:t>
            </a:r>
            <a:r>
              <a:rPr lang="ru-RU" sz="1600" dirty="0" smtClean="0">
                <a:latin typeface="Cambria" pitchFamily="18" charset="0"/>
              </a:rPr>
              <a:t>, Т. А. Новикова, Л. А. Старикова, Н. В. Фомин. – Москва ; Берлин : </a:t>
            </a:r>
            <a:r>
              <a:rPr lang="ru-RU" sz="1600" dirty="0" err="1" smtClean="0">
                <a:latin typeface="Cambria" pitchFamily="18" charset="0"/>
              </a:rPr>
              <a:t>Директ-Медиа</a:t>
            </a:r>
            <a:r>
              <a:rPr lang="ru-RU" sz="1600" dirty="0" smtClean="0">
                <a:latin typeface="Cambria" pitchFamily="18" charset="0"/>
              </a:rPr>
              <a:t>, 2017. – 244 с. : ил., схем., табл. – Режим доступа: по подписке. –</a:t>
            </a:r>
            <a:r>
              <a:rPr lang="ru-RU" sz="1600" dirty="0" err="1" smtClean="0">
                <a:latin typeface="Cambria" pitchFamily="18" charset="0"/>
              </a:rPr>
              <a:t>Библиогр</a:t>
            </a:r>
            <a:r>
              <a:rPr lang="ru-RU" sz="1600" dirty="0" smtClean="0">
                <a:latin typeface="Cambria" pitchFamily="18" charset="0"/>
              </a:rPr>
              <a:t>.: с. 177-185. – ISBN 978-5-4475-9396-4. – Текст : электронный.</a:t>
            </a:r>
            <a:endParaRPr lang="ru-RU" sz="1600" dirty="0">
              <a:latin typeface="Cambr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-356651"/>
            <a:ext cx="8643998" cy="714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>
              <a:latin typeface="Cambria" pitchFamily="18" charset="0"/>
            </a:endParaRPr>
          </a:p>
          <a:p>
            <a:endParaRPr lang="ru-RU" dirty="0" smtClean="0">
              <a:latin typeface="Cambria" pitchFamily="18" charset="0"/>
            </a:endParaRPr>
          </a:p>
          <a:p>
            <a:r>
              <a:rPr lang="ru-RU" sz="1600" dirty="0" smtClean="0">
                <a:latin typeface="Cambria" pitchFamily="18" charset="0"/>
              </a:rPr>
              <a:t>                                                          Книга «Технологии реабилитации несовершеннолетних,              </a:t>
            </a:r>
          </a:p>
          <a:p>
            <a:r>
              <a:rPr lang="ru-RU" sz="1600" dirty="0" smtClean="0">
                <a:latin typeface="Cambria" pitchFamily="18" charset="0"/>
              </a:rPr>
              <a:t>                                                   имеющих наркотическую и иные формы зависимости» посвящена</a:t>
            </a:r>
          </a:p>
          <a:p>
            <a:r>
              <a:rPr lang="ru-RU" sz="1600" dirty="0" smtClean="0">
                <a:latin typeface="Cambria" pitchFamily="18" charset="0"/>
              </a:rPr>
              <a:t>                                                   описанию практических технологий и программ социально-</a:t>
            </a:r>
          </a:p>
          <a:p>
            <a:r>
              <a:rPr lang="ru-RU" sz="1600" dirty="0" smtClean="0">
                <a:latin typeface="Cambria" pitchFamily="18" charset="0"/>
              </a:rPr>
              <a:t>                                                   психологической реабилитации несовершеннолетних, в том</a:t>
            </a:r>
          </a:p>
          <a:p>
            <a:r>
              <a:rPr lang="ru-RU" sz="1600" dirty="0" smtClean="0">
                <a:latin typeface="Cambria" pitchFamily="18" charset="0"/>
              </a:rPr>
              <a:t>                                                   числе, имеющих опыт  употребления наркотических и         </a:t>
            </a:r>
          </a:p>
          <a:p>
            <a:r>
              <a:rPr lang="ru-RU" sz="1600" dirty="0" smtClean="0">
                <a:latin typeface="Cambria" pitchFamily="18" charset="0"/>
              </a:rPr>
              <a:t>                                                   психотропных веществ без назначения  врача. </a:t>
            </a:r>
            <a:br>
              <a:rPr lang="ru-RU" sz="1600" dirty="0" smtClean="0">
                <a:latin typeface="Cambria" pitchFamily="18" charset="0"/>
              </a:rPr>
            </a:br>
            <a:r>
              <a:rPr lang="ru-RU" sz="1600" dirty="0" smtClean="0">
                <a:latin typeface="Cambria" pitchFamily="18" charset="0"/>
              </a:rPr>
              <a:t>Книга содержит основные положения законодательной сферы в области реабилитации и </a:t>
            </a:r>
            <a:r>
              <a:rPr lang="ru-RU" sz="1600" dirty="0" err="1" smtClean="0">
                <a:latin typeface="Cambria" pitchFamily="18" charset="0"/>
              </a:rPr>
              <a:t>ресоциализации</a:t>
            </a:r>
            <a:r>
              <a:rPr lang="ru-RU" sz="1600" dirty="0" smtClean="0">
                <a:latin typeface="Cambria" pitchFamily="18" charset="0"/>
              </a:rPr>
              <a:t> несовершеннолетних. Также в книге рассматриваются основные этапы становления социально-психологической реабилитации несовершеннолетних в Российской Федерации, представлены эффективные программы и методы работы с подростками, которые реализуются на территории Российской Федерации и за рубежом.</a:t>
            </a:r>
            <a:br>
              <a:rPr lang="ru-RU" sz="1600" dirty="0" smtClean="0">
                <a:latin typeface="Cambria" pitchFamily="18" charset="0"/>
              </a:rPr>
            </a:br>
            <a:r>
              <a:rPr lang="ru-RU" sz="1600" dirty="0" smtClean="0">
                <a:latin typeface="Cambria" pitchFamily="18" charset="0"/>
              </a:rPr>
              <a:t>Особое внимание уделено описанию организации реабилитационного процесса несовершеннолетних, практическим инструментам для работы специалистов при организации занятий с подростками.</a:t>
            </a:r>
            <a:endParaRPr lang="ru-RU" sz="16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smtClean="0">
                <a:latin typeface="Georgia" pitchFamily="18" charset="0"/>
              </a:rPr>
              <a:t>Научные издания ЭБС </a:t>
            </a:r>
            <a:br>
              <a:rPr lang="ru-RU" sz="2800" dirty="0" smtClean="0">
                <a:latin typeface="Georgia" pitchFamily="18" charset="0"/>
              </a:rPr>
            </a:br>
            <a:r>
              <a:rPr lang="ru-RU" sz="2800" dirty="0" smtClean="0">
                <a:latin typeface="Georgia" pitchFamily="18" charset="0"/>
              </a:rPr>
              <a:t>«Университетская библиотека </a:t>
            </a:r>
            <a:r>
              <a:rPr lang="en-US" sz="2800" dirty="0" smtClean="0">
                <a:latin typeface="Georgia" pitchFamily="18" charset="0"/>
              </a:rPr>
              <a:t>online</a:t>
            </a:r>
            <a:r>
              <a:rPr lang="ru-RU" sz="2800" dirty="0" smtClean="0">
                <a:latin typeface="Georgia" pitchFamily="18" charset="0"/>
              </a:rPr>
              <a:t>»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</a:t>
            </a:r>
          </a:p>
          <a:p>
            <a:pPr>
              <a:buNone/>
            </a:pPr>
            <a:endParaRPr lang="ru-RU" sz="2600" dirty="0" smtClean="0">
              <a:solidFill>
                <a:schemeClr val="tx1"/>
              </a:solidFill>
              <a:latin typeface="Cambria" pitchFamily="18" charset="0"/>
            </a:endParaRPr>
          </a:p>
          <a:p>
            <a:pPr>
              <a:buNone/>
            </a:pPr>
            <a:r>
              <a:rPr lang="ru-RU" sz="2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Выявить эффекты взаимовлияния  </a:t>
            </a:r>
          </a:p>
          <a:p>
            <a:pPr>
              <a:buNone/>
            </a:pPr>
            <a:r>
              <a:rPr lang="ru-RU" sz="2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занятий агрессивными видами   спорта  и</a:t>
            </a:r>
          </a:p>
          <a:p>
            <a:pPr>
              <a:buNone/>
            </a:pPr>
            <a:r>
              <a:rPr lang="ru-RU" sz="2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выше перечисленных  особенностей</a:t>
            </a:r>
          </a:p>
          <a:p>
            <a:pPr>
              <a:buNone/>
            </a:pPr>
            <a:r>
              <a:rPr lang="ru-RU" sz="2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личности и поведения. </a:t>
            </a:r>
          </a:p>
          <a:p>
            <a:pPr>
              <a:buNone/>
            </a:pPr>
            <a:r>
              <a:rPr lang="ru-RU" sz="2600" dirty="0" smtClean="0">
                <a:solidFill>
                  <a:schemeClr val="tx1"/>
                </a:solidFill>
                <a:latin typeface="Cambria" pitchFamily="18" charset="0"/>
              </a:rPr>
              <a:t> Согласно теории фрустрации - </a:t>
            </a:r>
            <a:r>
              <a:rPr lang="ru-RU" sz="2600" dirty="0" err="1" smtClean="0">
                <a:solidFill>
                  <a:schemeClr val="tx1"/>
                </a:solidFill>
                <a:latin typeface="Cambria" pitchFamily="18" charset="0"/>
              </a:rPr>
              <a:t>агрессии,исследованиям</a:t>
            </a:r>
            <a:r>
              <a:rPr lang="ru-RU" sz="2600" dirty="0" smtClean="0">
                <a:solidFill>
                  <a:schemeClr val="tx1"/>
                </a:solidFill>
                <a:latin typeface="Cambria" pitchFamily="18" charset="0"/>
              </a:rPr>
              <a:t> о</a:t>
            </a:r>
          </a:p>
          <a:p>
            <a:pPr>
              <a:buNone/>
            </a:pPr>
            <a:r>
              <a:rPr lang="ru-RU" sz="2600" dirty="0" smtClean="0">
                <a:solidFill>
                  <a:schemeClr val="tx1"/>
                </a:solidFill>
                <a:latin typeface="Cambria" pitchFamily="18" charset="0"/>
              </a:rPr>
              <a:t> взаимосвязи чувств вины и стыда, обиды и закрытости с</a:t>
            </a:r>
          </a:p>
          <a:p>
            <a:pPr>
              <a:buNone/>
            </a:pPr>
            <a:r>
              <a:rPr lang="ru-RU" sz="2600" dirty="0" smtClean="0">
                <a:solidFill>
                  <a:schemeClr val="tx1"/>
                </a:solidFill>
                <a:latin typeface="Cambria" pitchFamily="18" charset="0"/>
              </a:rPr>
              <a:t> агрессией.</a:t>
            </a:r>
            <a:endParaRPr lang="ru-RU" sz="2600" dirty="0">
              <a:solidFill>
                <a:schemeClr val="tx1"/>
              </a:solidFill>
              <a:latin typeface="Cambria" pitchFamily="18" charset="0"/>
            </a:endParaRPr>
          </a:p>
        </p:txBody>
      </p:sp>
      <p:pic>
        <p:nvPicPr>
          <p:cNvPr id="5122" name="Picture 2" descr="C:\Users\GVerchik\Desktop\НЛ\cover (1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785926"/>
            <a:ext cx="2143140" cy="285752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928926" y="1714488"/>
            <a:ext cx="571504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err="1" smtClean="0">
                <a:latin typeface="Cambria" pitchFamily="18" charset="0"/>
              </a:rPr>
              <a:t>Лагин</a:t>
            </a:r>
            <a:r>
              <a:rPr lang="ru-RU" sz="2000" dirty="0" smtClean="0">
                <a:latin typeface="Cambria" pitchFamily="18" charset="0"/>
              </a:rPr>
              <a:t>, П. Р. Влияние агрессивных видов спорта на личность спортсмена / П. Р. </a:t>
            </a:r>
            <a:r>
              <a:rPr lang="ru-RU" sz="2000" dirty="0" err="1" smtClean="0">
                <a:latin typeface="Cambria" pitchFamily="18" charset="0"/>
              </a:rPr>
              <a:t>Лагин</a:t>
            </a:r>
            <a:r>
              <a:rPr lang="ru-RU" sz="2000" dirty="0" smtClean="0">
                <a:latin typeface="Cambria" pitchFamily="18" charset="0"/>
              </a:rPr>
              <a:t>. – Москва : Лаборатория книги, 2010. – 113 с. – Режим доступа: по подписке. –ISBN 978-5-905785-50-4. – Текст : электронный.</a:t>
            </a:r>
            <a:endParaRPr lang="ru-RU" sz="20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ТУРИЗМ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pic>
        <p:nvPicPr>
          <p:cNvPr id="6148" name="Picture 4" descr="C:\Users\GVerchik\Desktop\НЛ\images (3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285860"/>
            <a:ext cx="8286808" cy="50720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smtClean="0">
                <a:latin typeface="Georgia" pitchFamily="18" charset="0"/>
              </a:rPr>
              <a:t>Научные издания ЭБС </a:t>
            </a:r>
            <a:br>
              <a:rPr lang="ru-RU" sz="2800" dirty="0" smtClean="0">
                <a:latin typeface="Georgia" pitchFamily="18" charset="0"/>
              </a:rPr>
            </a:br>
            <a:r>
              <a:rPr lang="ru-RU" sz="2800" dirty="0" smtClean="0">
                <a:latin typeface="Georgia" pitchFamily="18" charset="0"/>
              </a:rPr>
              <a:t>«Университетская библиотека </a:t>
            </a:r>
            <a:r>
              <a:rPr lang="en-US" sz="2800" dirty="0" smtClean="0">
                <a:latin typeface="Georgia" pitchFamily="18" charset="0"/>
              </a:rPr>
              <a:t>online</a:t>
            </a:r>
            <a:r>
              <a:rPr lang="ru-RU" sz="2800" dirty="0" smtClean="0">
                <a:latin typeface="Georgia" pitchFamily="18" charset="0"/>
              </a:rPr>
              <a:t>»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pPr>
              <a:buNone/>
            </a:pPr>
            <a:endParaRPr lang="ru-RU" sz="2000" dirty="0" smtClean="0">
              <a:latin typeface="Cambria" pitchFamily="18" charset="0"/>
            </a:endParaRPr>
          </a:p>
          <a:p>
            <a:pPr>
              <a:buNone/>
            </a:pPr>
            <a:endParaRPr lang="ru-RU" sz="2000" dirty="0" smtClean="0">
              <a:latin typeface="Cambria" pitchFamily="18" charset="0"/>
            </a:endParaRPr>
          </a:p>
          <a:p>
            <a:pPr>
              <a:buNone/>
            </a:pPr>
            <a:endParaRPr lang="ru-RU" sz="2000" dirty="0" smtClean="0">
              <a:latin typeface="Cambria" pitchFamily="18" charset="0"/>
            </a:endParaRPr>
          </a:p>
          <a:p>
            <a:pPr>
              <a:buNone/>
            </a:pPr>
            <a:endParaRPr lang="ru-RU" sz="2000" dirty="0" smtClean="0">
              <a:latin typeface="Cambria" pitchFamily="18" charset="0"/>
            </a:endParaRPr>
          </a:p>
          <a:p>
            <a:pPr>
              <a:buNone/>
            </a:pPr>
            <a:endParaRPr lang="ru-RU" sz="2000" dirty="0" smtClean="0">
              <a:latin typeface="Cambria" pitchFamily="18" charset="0"/>
            </a:endParaRPr>
          </a:p>
          <a:p>
            <a:pPr>
              <a:buNone/>
            </a:pPr>
            <a:endParaRPr lang="ru-RU" sz="2000" dirty="0" smtClean="0">
              <a:latin typeface="Cambria" pitchFamily="18" charset="0"/>
            </a:endParaRP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В монографии на основе анализа элементов      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региональной системы туризма (туристских ресурсов, 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туристических организаций, туристической инфраструктуры,                                   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туристических маршрутов) и организационно-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управленческих, правовых и иных отношений между ними, 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процессов формирования их  ресурсного обеспечения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предпринята попытка разработки методических, научно 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Cambria" pitchFamily="18" charset="0"/>
              </a:rPr>
              <a:t>практических рекомендаций по совершенствованию управления ресурсного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Cambria" pitchFamily="18" charset="0"/>
              </a:rPr>
              <a:t>обеспечения в данной сфере на региональном уровне.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Cambria" pitchFamily="18" charset="0"/>
              </a:rPr>
              <a:t>Книга адресована ученым, студентам, аспирантам, докторантам, специалистам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Cambria" pitchFamily="18" charset="0"/>
              </a:rPr>
              <a:t>практикам, а также всем тем, кто изучает региональный туризм.</a:t>
            </a:r>
            <a:endParaRPr lang="ru-RU" sz="2000" dirty="0">
              <a:solidFill>
                <a:schemeClr val="tx1"/>
              </a:solidFill>
              <a:latin typeface="Cambria" pitchFamily="18" charset="0"/>
            </a:endParaRPr>
          </a:p>
        </p:txBody>
      </p:sp>
      <p:pic>
        <p:nvPicPr>
          <p:cNvPr id="7170" name="Picture 2" descr="C:\Users\GVerchik\Desktop\НЛ\cover (2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785926"/>
            <a:ext cx="2143140" cy="314327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786050" y="1714488"/>
            <a:ext cx="57150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err="1" smtClean="0">
                <a:latin typeface="Cambria" pitchFamily="18" charset="0"/>
              </a:rPr>
              <a:t>Левочкина</a:t>
            </a:r>
            <a:r>
              <a:rPr lang="ru-RU" sz="1600" dirty="0" smtClean="0">
                <a:latin typeface="Cambria" pitchFamily="18" charset="0"/>
              </a:rPr>
              <a:t>, Н. А. Ресурсы регионального туризма : структура, виды и особенности управления / Н. А. </a:t>
            </a:r>
            <a:r>
              <a:rPr lang="ru-RU" sz="1600" dirty="0" err="1" smtClean="0">
                <a:latin typeface="Cambria" pitchFamily="18" charset="0"/>
              </a:rPr>
              <a:t>Левочкина</a:t>
            </a:r>
            <a:r>
              <a:rPr lang="ru-RU" sz="1600" dirty="0" smtClean="0">
                <a:latin typeface="Cambria" pitchFamily="18" charset="0"/>
              </a:rPr>
              <a:t>. – 2-е изд., стер. – Москва ; Берлин : </a:t>
            </a:r>
            <a:r>
              <a:rPr lang="ru-RU" sz="1600" dirty="0" err="1" smtClean="0">
                <a:latin typeface="Cambria" pitchFamily="18" charset="0"/>
              </a:rPr>
              <a:t>Директ-Медиа</a:t>
            </a:r>
            <a:r>
              <a:rPr lang="ru-RU" sz="1600" dirty="0" smtClean="0">
                <a:latin typeface="Cambria" pitchFamily="18" charset="0"/>
              </a:rPr>
              <a:t>, 2020. – 193 с. : ил., табл. – Режим доступа: по подписке. –</a:t>
            </a:r>
            <a:r>
              <a:rPr lang="ru-RU" sz="1600" dirty="0" err="1" smtClean="0">
                <a:latin typeface="Cambria" pitchFamily="18" charset="0"/>
              </a:rPr>
              <a:t>Библиогр</a:t>
            </a:r>
            <a:r>
              <a:rPr lang="ru-RU" sz="1600" dirty="0" smtClean="0">
                <a:latin typeface="Cambria" pitchFamily="18" charset="0"/>
              </a:rPr>
              <a:t>.: с. 166-178. – ISBN 978-5-4499-0679-3. – DOI 10.23681/574101. – Текст : электронный.</a:t>
            </a:r>
            <a:endParaRPr lang="ru-RU" sz="16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smtClean="0">
                <a:latin typeface="Georgia" pitchFamily="18" charset="0"/>
              </a:rPr>
              <a:t>Научные издания ЭБС </a:t>
            </a:r>
            <a:br>
              <a:rPr lang="ru-RU" sz="2800" dirty="0" smtClean="0">
                <a:latin typeface="Georgia" pitchFamily="18" charset="0"/>
              </a:rPr>
            </a:br>
            <a:r>
              <a:rPr lang="ru-RU" sz="2800" dirty="0" smtClean="0">
                <a:latin typeface="Georgia" pitchFamily="18" charset="0"/>
              </a:rPr>
              <a:t>«Университетская библиотека </a:t>
            </a:r>
            <a:r>
              <a:rPr lang="en-US" sz="2800" dirty="0" smtClean="0">
                <a:latin typeface="Georgia" pitchFamily="18" charset="0"/>
              </a:rPr>
              <a:t>online</a:t>
            </a:r>
            <a:r>
              <a:rPr lang="ru-RU" sz="2800" dirty="0" smtClean="0">
                <a:latin typeface="Georgia" pitchFamily="18" charset="0"/>
              </a:rPr>
              <a:t>»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</a:t>
            </a:r>
          </a:p>
          <a:p>
            <a:pPr>
              <a:buNone/>
            </a:pPr>
            <a:endParaRPr lang="ru-RU" sz="1600" dirty="0" smtClean="0">
              <a:solidFill>
                <a:schemeClr val="tx1"/>
              </a:solidFill>
              <a:latin typeface="Cambria" pitchFamily="18" charset="0"/>
            </a:endParaRP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Монография посвящена исследованию гастрономического 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туризма как формы, репрезентирующей повседневную 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культуру питания жителей Дальнего Востока и продвижению           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бренда «Дальневосточная кухня».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Актуальность данной монографии обусловлена значимостью туристской деятельности не 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только как способа организации отдыха и досуга, но и как специфической формы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освоения культурного наследия других народов.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Для преподавателей, аспирантов, студентов, специалистов индустрии туризма, а также тех, 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кто интересуется организацией туризма в Приморском крае, проблемами и перспективами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его развития.</a:t>
            </a:r>
            <a:endParaRPr lang="ru-RU" sz="1600" dirty="0">
              <a:solidFill>
                <a:schemeClr val="tx1"/>
              </a:solidFill>
              <a:latin typeface="Cambria" pitchFamily="18" charset="0"/>
            </a:endParaRPr>
          </a:p>
        </p:txBody>
      </p:sp>
      <p:pic>
        <p:nvPicPr>
          <p:cNvPr id="8194" name="Picture 2" descr="C:\Users\GVerchik\Desktop\НЛ\cover (2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714488"/>
            <a:ext cx="2143140" cy="314327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786050" y="1714488"/>
            <a:ext cx="585791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Cambria" pitchFamily="18" charset="0"/>
              </a:rPr>
              <a:t>Коноплева, Н. А. Гастрономический туризм как форма репрезентации повседневной культуры питания населения Дальнего Востока и продвижения бренда «Дальневосточная кухня» (на примере Приморского края) / Н. А. Коноплева, В. Г. </a:t>
            </a:r>
            <a:r>
              <a:rPr lang="ru-RU" sz="1600" dirty="0" err="1" smtClean="0">
                <a:latin typeface="Cambria" pitchFamily="18" charset="0"/>
              </a:rPr>
              <a:t>Ден</a:t>
            </a:r>
            <a:r>
              <a:rPr lang="ru-RU" sz="1600" dirty="0" smtClean="0">
                <a:latin typeface="Cambria" pitchFamily="18" charset="0"/>
              </a:rPr>
              <a:t>. – </a:t>
            </a:r>
            <a:r>
              <a:rPr lang="ru-RU" sz="1600" dirty="0" err="1" smtClean="0">
                <a:latin typeface="Cambria" pitchFamily="18" charset="0"/>
              </a:rPr>
              <a:t>эл</a:t>
            </a:r>
            <a:r>
              <a:rPr lang="ru-RU" sz="1600" dirty="0" smtClean="0">
                <a:latin typeface="Cambria" pitchFamily="18" charset="0"/>
              </a:rPr>
              <a:t>. вер. </a:t>
            </a:r>
            <a:r>
              <a:rPr lang="ru-RU" sz="1600" dirty="0" err="1" smtClean="0">
                <a:latin typeface="Cambria" pitchFamily="18" charset="0"/>
              </a:rPr>
              <a:t>печ</a:t>
            </a:r>
            <a:r>
              <a:rPr lang="ru-RU" sz="1600" dirty="0" smtClean="0">
                <a:latin typeface="Cambria" pitchFamily="18" charset="0"/>
              </a:rPr>
              <a:t>. изд. – Москва : </a:t>
            </a:r>
            <a:r>
              <a:rPr lang="ru-RU" sz="1600" dirty="0" err="1" smtClean="0">
                <a:latin typeface="Cambria" pitchFamily="18" charset="0"/>
              </a:rPr>
              <a:t>Директ-Медиа</a:t>
            </a:r>
            <a:r>
              <a:rPr lang="ru-RU" sz="1600" dirty="0" smtClean="0">
                <a:latin typeface="Cambria" pitchFamily="18" charset="0"/>
              </a:rPr>
              <a:t>, 2023. – 184 с. : ил., табл. – Режим доступа: по подписке. –</a:t>
            </a:r>
            <a:r>
              <a:rPr lang="ru-RU" sz="1600" dirty="0" err="1" smtClean="0">
                <a:latin typeface="Cambria" pitchFamily="18" charset="0"/>
              </a:rPr>
              <a:t>Библиогр</a:t>
            </a:r>
            <a:r>
              <a:rPr lang="ru-RU" sz="1600" dirty="0" smtClean="0">
                <a:latin typeface="Cambria" pitchFamily="18" charset="0"/>
              </a:rPr>
              <a:t>.: с. 121-136. – ISBN 978-5-4499-3607-3. – DOI 10.23681/699622. – Текст : электронный.</a:t>
            </a:r>
            <a:endParaRPr lang="ru-RU" sz="16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786874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smtClean="0">
                <a:latin typeface="Georgia" pitchFamily="18" charset="0"/>
              </a:rPr>
              <a:t>Научные издания ЭБС </a:t>
            </a:r>
            <a:br>
              <a:rPr lang="ru-RU" sz="2800" dirty="0" smtClean="0">
                <a:latin typeface="Georgia" pitchFamily="18" charset="0"/>
              </a:rPr>
            </a:br>
            <a:r>
              <a:rPr lang="ru-RU" sz="2800" dirty="0" smtClean="0">
                <a:latin typeface="Georgia" pitchFamily="18" charset="0"/>
              </a:rPr>
              <a:t>«Университетская библиотека </a:t>
            </a:r>
            <a:r>
              <a:rPr lang="en-US" sz="2800" dirty="0" smtClean="0">
                <a:latin typeface="Georgia" pitchFamily="18" charset="0"/>
              </a:rPr>
              <a:t>online</a:t>
            </a:r>
            <a:r>
              <a:rPr lang="ru-RU" sz="2800" dirty="0" smtClean="0">
                <a:latin typeface="Georgia" pitchFamily="18" charset="0"/>
              </a:rPr>
              <a:t>»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736"/>
            <a:ext cx="8786874" cy="5429264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ru-RU" sz="1200" dirty="0" smtClean="0">
              <a:solidFill>
                <a:schemeClr val="tx1"/>
              </a:solidFill>
              <a:latin typeface="Cambria" pitchFamily="18" charset="0"/>
            </a:endParaRPr>
          </a:p>
          <a:p>
            <a:pPr>
              <a:buNone/>
            </a:pPr>
            <a:r>
              <a:rPr lang="ru-RU" sz="12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                          В монографии представлены результаты исследований по актуальным </a:t>
            </a:r>
          </a:p>
          <a:p>
            <a:pPr>
              <a:buNone/>
            </a:pPr>
            <a:r>
              <a:rPr lang="ru-RU" sz="12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                 вопросам внедрения инноваций и новейших трендов развития в </a:t>
            </a:r>
          </a:p>
          <a:p>
            <a:pPr>
              <a:buNone/>
            </a:pPr>
            <a:r>
              <a:rPr lang="ru-RU" sz="12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                 экскурсионной отрасли. Предпринята попытка систематизации и</a:t>
            </a:r>
          </a:p>
          <a:p>
            <a:pPr>
              <a:buNone/>
            </a:pPr>
            <a:r>
              <a:rPr lang="ru-RU" sz="12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                 обобщения инновационных практик, новейших методологических и</a:t>
            </a:r>
          </a:p>
          <a:p>
            <a:pPr>
              <a:buNone/>
            </a:pPr>
            <a:r>
              <a:rPr lang="ru-RU" sz="12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                 технологических подходов к проектированию, организации и  проведению</a:t>
            </a:r>
          </a:p>
          <a:p>
            <a:pPr>
              <a:buNone/>
            </a:pPr>
            <a:r>
              <a:rPr lang="ru-RU" sz="12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                экскурсий. Авторы анализируют новейшие практики экскурсионной работы</a:t>
            </a:r>
          </a:p>
          <a:p>
            <a:pPr>
              <a:buNone/>
            </a:pPr>
            <a:r>
              <a:rPr lang="ru-RU" sz="12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                городских и музейных экскурсоводов,  представляют новый взгляд на значение</a:t>
            </a:r>
          </a:p>
          <a:p>
            <a:pPr>
              <a:buNone/>
            </a:pPr>
            <a:r>
              <a:rPr lang="ru-RU" sz="12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                 экскурсионной работы в трендах экономики впечатлений, рассматривают  </a:t>
            </a:r>
          </a:p>
          <a:p>
            <a:pPr>
              <a:buNone/>
            </a:pPr>
            <a:r>
              <a:rPr lang="ru-RU" sz="1200" dirty="0" smtClean="0">
                <a:solidFill>
                  <a:schemeClr val="tx1"/>
                </a:solidFill>
                <a:latin typeface="Cambria" pitchFamily="18" charset="0"/>
              </a:rPr>
              <a:t>инновационную составляющую мастерства экскурсовода, новые принципы и      подходы к проектированию экскурсий в</a:t>
            </a:r>
          </a:p>
          <a:p>
            <a:pPr>
              <a:buNone/>
            </a:pPr>
            <a:r>
              <a:rPr lang="ru-RU" sz="1200" dirty="0" smtClean="0">
                <a:solidFill>
                  <a:schemeClr val="tx1"/>
                </a:solidFill>
                <a:latin typeface="Cambria" pitchFamily="18" charset="0"/>
              </a:rPr>
              <a:t>контексте меняющегося спроса потребителя экскурсионного продукта, новации и дискуссионные  вопросы в нормативно-</a:t>
            </a:r>
          </a:p>
          <a:p>
            <a:pPr>
              <a:buNone/>
            </a:pPr>
            <a:r>
              <a:rPr lang="ru-RU" sz="1200" dirty="0" smtClean="0">
                <a:solidFill>
                  <a:schemeClr val="tx1"/>
                </a:solidFill>
                <a:latin typeface="Cambria" pitchFamily="18" charset="0"/>
              </a:rPr>
              <a:t>правовом обеспечении туристско-экскурсионной работы, проблемы обновления программ и формирования новых</a:t>
            </a:r>
          </a:p>
          <a:p>
            <a:pPr>
              <a:buNone/>
            </a:pPr>
            <a:r>
              <a:rPr lang="ru-RU" sz="1200" dirty="0" smtClean="0">
                <a:solidFill>
                  <a:schemeClr val="tx1"/>
                </a:solidFill>
                <a:latin typeface="Cambria" pitchFamily="18" charset="0"/>
              </a:rPr>
              <a:t>траекторий процесса подготовки гидов-экскурсоводов. Также представлен региональный срез инновационных практик</a:t>
            </a:r>
          </a:p>
          <a:p>
            <a:pPr>
              <a:buNone/>
            </a:pPr>
            <a:r>
              <a:rPr lang="ru-RU" sz="1200" dirty="0" smtClean="0">
                <a:solidFill>
                  <a:schemeClr val="tx1"/>
                </a:solidFill>
                <a:latin typeface="Cambria" pitchFamily="18" charset="0"/>
              </a:rPr>
              <a:t>экскурсионной работы на примере отдельных регионов России. Издание представляет собой первую за несколько</a:t>
            </a:r>
          </a:p>
          <a:p>
            <a:pPr>
              <a:buNone/>
            </a:pPr>
            <a:r>
              <a:rPr lang="ru-RU" sz="1200" dirty="0" smtClean="0">
                <a:solidFill>
                  <a:schemeClr val="tx1"/>
                </a:solidFill>
                <a:latin typeface="Cambria" pitchFamily="18" charset="0"/>
              </a:rPr>
              <a:t>десятилетий попытку комплексного обобщения вопросов инновационных трендов в сфере экскурсионной деятельности.</a:t>
            </a:r>
          </a:p>
          <a:p>
            <a:pPr>
              <a:buNone/>
            </a:pPr>
            <a:r>
              <a:rPr lang="ru-RU" sz="1200" dirty="0" smtClean="0">
                <a:solidFill>
                  <a:schemeClr val="tx1"/>
                </a:solidFill>
                <a:latin typeface="Cambria" pitchFamily="18" charset="0"/>
              </a:rPr>
              <a:t>Для экскурсоводов, гидов, организаторов экскурсий, методистов, руководителей туристско-экскурсионных предприятий и</a:t>
            </a:r>
          </a:p>
          <a:p>
            <a:pPr>
              <a:buNone/>
            </a:pPr>
            <a:r>
              <a:rPr lang="ru-RU" sz="1200" dirty="0" smtClean="0">
                <a:solidFill>
                  <a:schemeClr val="tx1"/>
                </a:solidFill>
                <a:latin typeface="Cambria" pitchFamily="18" charset="0"/>
              </a:rPr>
              <a:t>учреждений, научных, научно-педагогических работников, студентов высших учебных заведений. Может использоваться в</a:t>
            </a:r>
          </a:p>
          <a:p>
            <a:pPr>
              <a:buNone/>
            </a:pPr>
            <a:r>
              <a:rPr lang="ru-RU" sz="1200" dirty="0" smtClean="0">
                <a:solidFill>
                  <a:schemeClr val="tx1"/>
                </a:solidFill>
                <a:latin typeface="Cambria" pitchFamily="18" charset="0"/>
              </a:rPr>
              <a:t>научном и учебном процессах.</a:t>
            </a:r>
          </a:p>
          <a:p>
            <a:pPr>
              <a:buNone/>
            </a:pP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pic>
        <p:nvPicPr>
          <p:cNvPr id="9218" name="Picture 2" descr="C:\Users\GVerchik\Desktop\НЛ\cover (28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571612"/>
            <a:ext cx="2428892" cy="328614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928926" y="1500174"/>
            <a:ext cx="564360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Cambria" pitchFamily="18" charset="0"/>
              </a:rPr>
              <a:t>Инновации в экскурсионной работе: концепции, технологии, практика : в 2 частях / О. Е. Афанасьев, К. В. </a:t>
            </a:r>
            <a:r>
              <a:rPr lang="ru-RU" sz="1400" dirty="0" err="1" smtClean="0">
                <a:latin typeface="Cambria" pitchFamily="18" charset="0"/>
              </a:rPr>
              <a:t>Агнаева</a:t>
            </a:r>
            <a:r>
              <a:rPr lang="ru-RU" sz="1400" dirty="0" smtClean="0">
                <a:latin typeface="Cambria" pitchFamily="18" charset="0"/>
              </a:rPr>
              <a:t>, К. А. Лебедев [и др.] ; под ред. О. Е. Афанасьева ; Министерство науки и высшего образования Российской Федерации. – Москва ; Берлин : </a:t>
            </a:r>
            <a:r>
              <a:rPr lang="ru-RU" sz="1400" dirty="0" err="1" smtClean="0">
                <a:latin typeface="Cambria" pitchFamily="18" charset="0"/>
              </a:rPr>
              <a:t>Директ-Медиа</a:t>
            </a:r>
            <a:r>
              <a:rPr lang="ru-RU" sz="1400" dirty="0" smtClean="0">
                <a:latin typeface="Cambria" pitchFamily="18" charset="0"/>
              </a:rPr>
              <a:t>, 2021. – Часть 1. – 591 с. : ил., табл. – Режим доступа: по подписке. –ISBN 978-5-4499-1485-9 (ч. 1). - ISBN 978-5-4499-1484-2. – DOI 10.23681/600585. – Текст : электронный</a:t>
            </a:r>
          </a:p>
          <a:p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3214686"/>
            <a:ext cx="81439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786874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smtClean="0">
                <a:latin typeface="Georgia" pitchFamily="18" charset="0"/>
              </a:rPr>
              <a:t>Научные издания ЭБС </a:t>
            </a:r>
            <a:br>
              <a:rPr lang="ru-RU" sz="2800" dirty="0" smtClean="0">
                <a:latin typeface="Georgia" pitchFamily="18" charset="0"/>
              </a:rPr>
            </a:br>
            <a:r>
              <a:rPr lang="ru-RU" sz="2800" dirty="0" smtClean="0">
                <a:latin typeface="Georgia" pitchFamily="18" charset="0"/>
              </a:rPr>
              <a:t>«Университетская библиотека </a:t>
            </a:r>
            <a:r>
              <a:rPr lang="en-US" sz="2800" dirty="0" smtClean="0">
                <a:latin typeface="Georgia" pitchFamily="18" charset="0"/>
              </a:rPr>
              <a:t>online</a:t>
            </a:r>
            <a:r>
              <a:rPr lang="ru-RU" sz="2800" dirty="0" smtClean="0">
                <a:latin typeface="Georgia" pitchFamily="18" charset="0"/>
              </a:rPr>
              <a:t>»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428736"/>
            <a:ext cx="8786874" cy="5286412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sz="6400" dirty="0" smtClean="0"/>
          </a:p>
          <a:p>
            <a:pPr>
              <a:buNone/>
            </a:pPr>
            <a:r>
              <a:rPr lang="ru-RU" sz="6400" dirty="0" smtClean="0"/>
              <a:t>                                 </a:t>
            </a:r>
            <a:endParaRPr lang="ru-RU" sz="6400" dirty="0" smtClean="0">
              <a:latin typeface="Cambria" pitchFamily="18" charset="0"/>
            </a:endParaRPr>
          </a:p>
          <a:p>
            <a:pPr>
              <a:buNone/>
            </a:pPr>
            <a:r>
              <a:rPr lang="ru-RU" sz="64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В монографии представлены результаты комплексного</a:t>
            </a:r>
          </a:p>
          <a:p>
            <a:pPr>
              <a:buNone/>
            </a:pPr>
            <a:r>
              <a:rPr lang="ru-RU" sz="64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исследования внутреннего туризма как</a:t>
            </a:r>
          </a:p>
          <a:p>
            <a:pPr>
              <a:buNone/>
            </a:pPr>
            <a:r>
              <a:rPr lang="ru-RU" sz="64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многофункциональной территориальной подсистемы с</a:t>
            </a:r>
          </a:p>
          <a:p>
            <a:pPr>
              <a:buNone/>
            </a:pPr>
            <a:r>
              <a:rPr lang="ru-RU" sz="64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выявлением взаимосвязей между ее основными</a:t>
            </a:r>
          </a:p>
          <a:p>
            <a:pPr>
              <a:buNone/>
            </a:pPr>
            <a:r>
              <a:rPr lang="ru-RU" sz="64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</a:t>
            </a:r>
            <a:r>
              <a:rPr lang="ru-RU" sz="6400" dirty="0" err="1" smtClean="0">
                <a:solidFill>
                  <a:schemeClr val="tx1"/>
                </a:solidFill>
                <a:latin typeface="Cambria" pitchFamily="18" charset="0"/>
              </a:rPr>
              <a:t>элементами,определением</a:t>
            </a:r>
            <a:r>
              <a:rPr lang="ru-RU" sz="6400" dirty="0" smtClean="0">
                <a:solidFill>
                  <a:schemeClr val="tx1"/>
                </a:solidFill>
                <a:latin typeface="Cambria" pitchFamily="18" charset="0"/>
              </a:rPr>
              <a:t> новых направлений </a:t>
            </a:r>
          </a:p>
          <a:p>
            <a:pPr>
              <a:buNone/>
            </a:pPr>
            <a:r>
              <a:rPr lang="ru-RU" sz="64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эффективного использования его потенциала, </a:t>
            </a:r>
          </a:p>
          <a:p>
            <a:pPr>
              <a:buNone/>
            </a:pPr>
            <a:r>
              <a:rPr lang="ru-RU" sz="64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формирования базы для устойчивого развития туристских</a:t>
            </a:r>
          </a:p>
          <a:p>
            <a:pPr>
              <a:buNone/>
            </a:pPr>
            <a:r>
              <a:rPr lang="ru-RU" sz="64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территорий.</a:t>
            </a:r>
          </a:p>
          <a:p>
            <a:pPr>
              <a:buNone/>
            </a:pPr>
            <a:r>
              <a:rPr lang="ru-RU" sz="6400" dirty="0" smtClean="0">
                <a:solidFill>
                  <a:schemeClr val="tx1"/>
                </a:solidFill>
                <a:latin typeface="Cambria" pitchFamily="18" charset="0"/>
              </a:rPr>
              <a:t>Выявлены факторы, сдерживающие развитие внутреннего туризма в России, дана</a:t>
            </a:r>
          </a:p>
          <a:p>
            <a:pPr>
              <a:buNone/>
            </a:pPr>
            <a:r>
              <a:rPr lang="ru-RU" sz="6400" dirty="0" smtClean="0">
                <a:solidFill>
                  <a:schemeClr val="tx1"/>
                </a:solidFill>
                <a:latin typeface="Cambria" pitchFamily="18" charset="0"/>
              </a:rPr>
              <a:t>оценка эффективности и результативности функционирования внутреннего туризма</a:t>
            </a:r>
          </a:p>
          <a:p>
            <a:pPr>
              <a:buNone/>
            </a:pPr>
            <a:r>
              <a:rPr lang="ru-RU" sz="6400" dirty="0" smtClean="0">
                <a:solidFill>
                  <a:schemeClr val="tx1"/>
                </a:solidFill>
                <a:latin typeface="Cambria" pitchFamily="18" charset="0"/>
              </a:rPr>
              <a:t>Краснодарского края, обоснованы приоритетные направления его развития,</a:t>
            </a:r>
          </a:p>
          <a:p>
            <a:pPr>
              <a:buNone/>
            </a:pPr>
            <a:r>
              <a:rPr lang="ru-RU" sz="6400" dirty="0" smtClean="0">
                <a:solidFill>
                  <a:schemeClr val="tx1"/>
                </a:solidFill>
                <a:latin typeface="Cambria" pitchFamily="18" charset="0"/>
              </a:rPr>
              <a:t>спрогнозирована динамика социально-экономических показателей, разработана</a:t>
            </a:r>
          </a:p>
          <a:p>
            <a:pPr>
              <a:buNone/>
            </a:pPr>
            <a:r>
              <a:rPr lang="ru-RU" sz="6400" dirty="0" smtClean="0">
                <a:solidFill>
                  <a:schemeClr val="tx1"/>
                </a:solidFill>
                <a:latin typeface="Cambria" pitchFamily="18" charset="0"/>
              </a:rPr>
              <a:t>иерархическая модель социально-экономического развития внутреннего туризма</a:t>
            </a:r>
          </a:p>
          <a:p>
            <a:pPr>
              <a:buNone/>
            </a:pPr>
            <a:r>
              <a:rPr lang="ru-RU" sz="6400" dirty="0" smtClean="0">
                <a:solidFill>
                  <a:schemeClr val="tx1"/>
                </a:solidFill>
                <a:latin typeface="Cambria" pitchFamily="18" charset="0"/>
              </a:rPr>
              <a:t>Краснодарского края.</a:t>
            </a:r>
            <a:br>
              <a:rPr lang="ru-RU" sz="6400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ru-RU" sz="6400" dirty="0" smtClean="0">
                <a:solidFill>
                  <a:schemeClr val="tx1"/>
                </a:solidFill>
                <a:latin typeface="Cambria" pitchFamily="18" charset="0"/>
              </a:rPr>
              <a:t>Для научных и управленческих работников, преподавателей, аспирантов и студентов,</a:t>
            </a:r>
          </a:p>
          <a:p>
            <a:pPr>
              <a:buNone/>
            </a:pPr>
            <a:r>
              <a:rPr lang="ru-RU" sz="6400" dirty="0" smtClean="0">
                <a:solidFill>
                  <a:schemeClr val="tx1"/>
                </a:solidFill>
                <a:latin typeface="Cambria" pitchFamily="18" charset="0"/>
              </a:rPr>
              <a:t>обучающихся по направлениям подготовки «Туризм», «Экономика», «Менеджмент»</a:t>
            </a:r>
            <a:r>
              <a:rPr lang="ru-RU" sz="6400" dirty="0" smtClean="0">
                <a:latin typeface="Cambria" pitchFamily="18" charset="0"/>
              </a:rPr>
              <a:t>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42" name="Picture 2" descr="C:\Users\GVerchik\Desktop\НЛ\cover (29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571612"/>
            <a:ext cx="2143140" cy="314327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857488" y="1571612"/>
            <a:ext cx="57150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Cambria" pitchFamily="18" charset="0"/>
              </a:rPr>
              <a:t>Трубилин, А. Г. Развитие внутреннего туризма территорий / А. Г. Трубилин. – 3-е изд. – Москва : Дашков и К°, 2021. – 132 с. : схем., ил., табл. – Режим доступа: по подписке. –</a:t>
            </a:r>
            <a:r>
              <a:rPr lang="ru-RU" sz="1600" dirty="0" err="1" smtClean="0">
                <a:latin typeface="Cambria" pitchFamily="18" charset="0"/>
              </a:rPr>
              <a:t>Библиогр</a:t>
            </a:r>
            <a:r>
              <a:rPr lang="ru-RU" sz="1600" dirty="0" smtClean="0">
                <a:latin typeface="Cambria" pitchFamily="18" charset="0"/>
              </a:rPr>
              <a:t>. в кн. – ISBN 978-5-394-04200-3. – Текст : электронный.</a:t>
            </a:r>
          </a:p>
          <a:p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smtClean="0">
                <a:latin typeface="Georgia" pitchFamily="18" charset="0"/>
              </a:rPr>
              <a:t>Научные издания ЭБС </a:t>
            </a:r>
            <a:br>
              <a:rPr lang="ru-RU" sz="2800" dirty="0" smtClean="0">
                <a:latin typeface="Georgia" pitchFamily="18" charset="0"/>
              </a:rPr>
            </a:br>
            <a:r>
              <a:rPr lang="ru-RU" sz="2800" dirty="0" smtClean="0">
                <a:latin typeface="Georgia" pitchFamily="18" charset="0"/>
              </a:rPr>
              <a:t>«Университетская библиотека </a:t>
            </a:r>
            <a:r>
              <a:rPr lang="en-US" sz="2800" dirty="0" smtClean="0">
                <a:latin typeface="Georgia" pitchFamily="18" charset="0"/>
              </a:rPr>
              <a:t>online</a:t>
            </a:r>
            <a:r>
              <a:rPr lang="ru-RU" sz="2800" dirty="0" smtClean="0">
                <a:latin typeface="Georgia" pitchFamily="18" charset="0"/>
              </a:rPr>
              <a:t>»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600200"/>
            <a:ext cx="8858312" cy="5114948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pic>
        <p:nvPicPr>
          <p:cNvPr id="11266" name="Picture 2" descr="C:\Users\GVerchik\Desktop\НЛ\cover (30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714488"/>
            <a:ext cx="2214578" cy="292895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928926" y="1714488"/>
            <a:ext cx="55721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Cambria" pitchFamily="18" charset="0"/>
              </a:rPr>
              <a:t>Александрова, А. Ю. Международный туризм как геополитическая сила / А. Ю. Александрова, М. В. </a:t>
            </a:r>
            <a:r>
              <a:rPr lang="ru-RU" sz="1600" dirty="0" err="1" smtClean="0">
                <a:latin typeface="Cambria" pitchFamily="18" charset="0"/>
              </a:rPr>
              <a:t>Шипугина</a:t>
            </a:r>
            <a:r>
              <a:rPr lang="ru-RU" sz="1600" dirty="0" smtClean="0">
                <a:latin typeface="Cambria" pitchFamily="18" charset="0"/>
              </a:rPr>
              <a:t>. – Москва ; Берлин : </a:t>
            </a:r>
            <a:r>
              <a:rPr lang="ru-RU" sz="1600" dirty="0" err="1" smtClean="0">
                <a:latin typeface="Cambria" pitchFamily="18" charset="0"/>
              </a:rPr>
              <a:t>Директ-Медиа</a:t>
            </a:r>
            <a:r>
              <a:rPr lang="ru-RU" sz="1600" dirty="0" smtClean="0">
                <a:latin typeface="Cambria" pitchFamily="18" charset="0"/>
              </a:rPr>
              <a:t>, 2020. – 100 с. : ил. – Режим доступа: по подписке. –</a:t>
            </a:r>
            <a:r>
              <a:rPr lang="ru-RU" sz="1600" dirty="0" err="1" smtClean="0">
                <a:latin typeface="Cambria" pitchFamily="18" charset="0"/>
              </a:rPr>
              <a:t>Библиогр</a:t>
            </a:r>
            <a:r>
              <a:rPr lang="ru-RU" sz="1600" dirty="0" smtClean="0">
                <a:latin typeface="Cambria" pitchFamily="18" charset="0"/>
              </a:rPr>
              <a:t>. в кн. – ISBN 978-5-4499-1557-3. – DOI 10.23681/597731. – Текст : электронный.</a:t>
            </a:r>
            <a:endParaRPr lang="ru-RU" sz="1600" dirty="0">
              <a:latin typeface="Cambr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42910" y="2928934"/>
            <a:ext cx="8501090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                                     </a:t>
            </a:r>
          </a:p>
          <a:p>
            <a:r>
              <a:rPr lang="ru-RU" dirty="0" smtClean="0">
                <a:latin typeface="Cambria" pitchFamily="18" charset="0"/>
              </a:rPr>
              <a:t>                                          </a:t>
            </a:r>
            <a:r>
              <a:rPr lang="ru-RU" sz="1600" dirty="0" smtClean="0">
                <a:latin typeface="Cambria" pitchFamily="18" charset="0"/>
              </a:rPr>
              <a:t>В монографии раскрываются теоретические аспекты </a:t>
            </a:r>
          </a:p>
          <a:p>
            <a:r>
              <a:rPr lang="ru-RU" sz="1600" dirty="0" smtClean="0">
                <a:latin typeface="Cambria" pitchFamily="18" charset="0"/>
              </a:rPr>
              <a:t>                                        геополитического влияния — концепции «жесткой», «мягкой» </a:t>
            </a:r>
          </a:p>
          <a:p>
            <a:r>
              <a:rPr lang="ru-RU" sz="1600" dirty="0" smtClean="0">
                <a:latin typeface="Cambria" pitchFamily="18" charset="0"/>
              </a:rPr>
              <a:t>                                        и «умной силы»,особенности использования туризма как </a:t>
            </a:r>
          </a:p>
          <a:p>
            <a:r>
              <a:rPr lang="ru-RU" sz="1600" dirty="0" smtClean="0">
                <a:latin typeface="Cambria" pitchFamily="18" charset="0"/>
              </a:rPr>
              <a:t>                                        инструмента геополитического воздействия. В специальной </a:t>
            </a:r>
          </a:p>
          <a:p>
            <a:r>
              <a:rPr lang="ru-RU" sz="1600" dirty="0" smtClean="0">
                <a:latin typeface="Cambria" pitchFamily="18" charset="0"/>
              </a:rPr>
              <a:t>                                        литературе существуют единичные попытки рассмотреть </a:t>
            </a:r>
          </a:p>
          <a:p>
            <a:r>
              <a:rPr lang="ru-RU" sz="1600" dirty="0" smtClean="0">
                <a:latin typeface="Cambria" pitchFamily="18" charset="0"/>
              </a:rPr>
              <a:t>                                        туризм в качестве «жесткой» или «мягкой силы» воздействия. В монографии впервые туризм предстает в виде «умной силы». Авторы разбирают наиболее яркие кейсы по теме исследования и оценивают результаты использования международного туризма в качестве инструмента «жесткой», «мягкой» и «умной силы».</a:t>
            </a:r>
            <a:br>
              <a:rPr lang="ru-RU" sz="1600" dirty="0" smtClean="0">
                <a:latin typeface="Cambria" pitchFamily="18" charset="0"/>
              </a:rPr>
            </a:br>
            <a:r>
              <a:rPr lang="ru-RU" sz="1600" dirty="0" smtClean="0">
                <a:latin typeface="Cambria" pitchFamily="18" charset="0"/>
              </a:rPr>
              <a:t>Монография рассчитана на специалистов в области геополитики, политической географии и туризма. Она также адресована преподавателям вузов, студентам, аспирантам и широкому кругу читателей.</a:t>
            </a:r>
            <a:endParaRPr lang="ru-RU" sz="16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smtClean="0">
                <a:latin typeface="Georgia" pitchFamily="18" charset="0"/>
              </a:rPr>
              <a:t>Научные издания ЭБС </a:t>
            </a:r>
            <a:br>
              <a:rPr lang="ru-RU" sz="2800" dirty="0" smtClean="0">
                <a:latin typeface="Georgia" pitchFamily="18" charset="0"/>
              </a:rPr>
            </a:br>
            <a:r>
              <a:rPr lang="ru-RU" sz="2800" dirty="0" smtClean="0">
                <a:latin typeface="Georgia" pitchFamily="18" charset="0"/>
              </a:rPr>
              <a:t>«Университетская библиотека </a:t>
            </a:r>
            <a:r>
              <a:rPr lang="en-US" sz="2800" dirty="0" smtClean="0">
                <a:latin typeface="Georgia" pitchFamily="18" charset="0"/>
              </a:rPr>
              <a:t>online</a:t>
            </a:r>
            <a:r>
              <a:rPr lang="ru-RU" sz="2800" dirty="0" smtClean="0">
                <a:latin typeface="Georgia" pitchFamily="18" charset="0"/>
              </a:rPr>
              <a:t>»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504351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12290" name="Picture 2" descr="C:\Users\GVerchik\Desktop\НЛ\cover (3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785926"/>
            <a:ext cx="2214578" cy="271464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714613" y="1714488"/>
            <a:ext cx="592935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Cambria" pitchFamily="18" charset="0"/>
              </a:rPr>
              <a:t>Базовая подготовка по спортивно-оздоровительному туризму / С. К. Рябинина, В. М. </a:t>
            </a:r>
            <a:r>
              <a:rPr lang="ru-RU" sz="1600" dirty="0" err="1" smtClean="0">
                <a:latin typeface="Cambria" pitchFamily="18" charset="0"/>
              </a:rPr>
              <a:t>Гелецкий</a:t>
            </a:r>
            <a:r>
              <a:rPr lang="ru-RU" sz="1600" dirty="0" smtClean="0">
                <a:latin typeface="Cambria" pitchFamily="18" charset="0"/>
              </a:rPr>
              <a:t>, С. В. Соболев [и др.] ; Сибирский федеральный университет. – Красноярск : Сибирский федеральный университет (СФУ), 2016. – 230 с. : ил. – Режим доступа: по подписке. –</a:t>
            </a:r>
            <a:r>
              <a:rPr lang="ru-RU" sz="1600" dirty="0" err="1" smtClean="0">
                <a:latin typeface="Cambria" pitchFamily="18" charset="0"/>
              </a:rPr>
              <a:t>Библиогр</a:t>
            </a:r>
            <a:r>
              <a:rPr lang="ru-RU" sz="1600" dirty="0" smtClean="0">
                <a:latin typeface="Cambria" pitchFamily="18" charset="0"/>
              </a:rPr>
              <a:t>.: с. 198-199. – ISBN 978-5-7638-3551-9. – Текст : электронный.</a:t>
            </a:r>
          </a:p>
          <a:p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3143248"/>
            <a:ext cx="835824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                                      </a:t>
            </a:r>
          </a:p>
          <a:p>
            <a:r>
              <a:rPr lang="ru-RU" dirty="0" smtClean="0">
                <a:latin typeface="Cambria" pitchFamily="18" charset="0"/>
              </a:rPr>
              <a:t>                                                 Изложены основные вопросы организации работы по </a:t>
            </a:r>
          </a:p>
          <a:p>
            <a:r>
              <a:rPr lang="ru-RU" dirty="0" smtClean="0">
                <a:latin typeface="Cambria" pitchFamily="18" charset="0"/>
              </a:rPr>
              <a:t>                                          спортивно-оздоровительному туризму в школе и других </a:t>
            </a:r>
          </a:p>
          <a:p>
            <a:r>
              <a:rPr lang="ru-RU" dirty="0" smtClean="0">
                <a:latin typeface="Cambria" pitchFamily="18" charset="0"/>
              </a:rPr>
              <a:t>                                          общеобразовательных учреждениях, описаны</a:t>
            </a:r>
          </a:p>
          <a:p>
            <a:r>
              <a:rPr lang="ru-RU" dirty="0" smtClean="0">
                <a:latin typeface="Cambria" pitchFamily="18" charset="0"/>
              </a:rPr>
              <a:t>                                          особенности  техники и тактики спортивного и спортивно-      оздоровительного  туризма (СОТ), подготовки и участия групп в туристских </a:t>
            </a:r>
            <a:r>
              <a:rPr lang="ru-RU" dirty="0" err="1" smtClean="0">
                <a:latin typeface="Cambria" pitchFamily="18" charset="0"/>
              </a:rPr>
              <a:t>категорийных</a:t>
            </a:r>
            <a:r>
              <a:rPr lang="ru-RU" dirty="0" smtClean="0">
                <a:latin typeface="Cambria" pitchFamily="18" charset="0"/>
              </a:rPr>
              <a:t> походах и походах комплекса ГТО, освещены проблемы техники безопасности при проведении туристских походов.</a:t>
            </a:r>
          </a:p>
          <a:p>
            <a:r>
              <a:rPr lang="ru-RU" dirty="0" smtClean="0">
                <a:latin typeface="Cambria" pitchFamily="18" charset="0"/>
              </a:rPr>
              <a:t>Предназначена для студентов педагогических вузов, профессиональная деятельность которых будет связана со спортивно-оздоровительным туризмом. Также может быть использована педагогами высшей школы, занимающимися спортивным и спортивно-оздоровительным туризмом.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0070C0"/>
                </a:solidFill>
                <a:latin typeface="Georgia" pitchFamily="18" charset="0"/>
              </a:rPr>
              <a:t>ФИЗИЧЕСКАЯ КУЛЬТУРА И СПОРТ</a:t>
            </a:r>
            <a:endParaRPr lang="ru-RU" sz="3600" dirty="0">
              <a:solidFill>
                <a:srgbClr val="0070C0"/>
              </a:solidFill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pic>
        <p:nvPicPr>
          <p:cNvPr id="10246" name="Picture 6" descr="C:\Users\GVerchik\Desktop\НЛ\images (18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571612"/>
            <a:ext cx="8286808" cy="45720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smtClean="0">
                <a:latin typeface="Georgia" pitchFamily="18" charset="0"/>
              </a:rPr>
              <a:t>Научные издания ЭБС </a:t>
            </a:r>
            <a:br>
              <a:rPr lang="ru-RU" sz="2800" dirty="0" smtClean="0">
                <a:latin typeface="Georgia" pitchFamily="18" charset="0"/>
              </a:rPr>
            </a:br>
            <a:r>
              <a:rPr lang="ru-RU" sz="2800" dirty="0" smtClean="0">
                <a:latin typeface="Georgia" pitchFamily="18" charset="0"/>
              </a:rPr>
              <a:t>«Университетская библиотека </a:t>
            </a:r>
            <a:r>
              <a:rPr lang="en-US" sz="2800" dirty="0" smtClean="0">
                <a:latin typeface="Georgia" pitchFamily="18" charset="0"/>
              </a:rPr>
              <a:t>online</a:t>
            </a:r>
            <a:r>
              <a:rPr lang="ru-RU" sz="2800" dirty="0" smtClean="0">
                <a:latin typeface="Georgia" pitchFamily="18" charset="0"/>
              </a:rPr>
              <a:t>»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600" dirty="0" smtClean="0">
                <a:latin typeface="Cambria" pitchFamily="18" charset="0"/>
              </a:rPr>
              <a:t>                                      </a:t>
            </a:r>
            <a:r>
              <a:rPr lang="ru-RU" sz="2600" dirty="0" smtClean="0">
                <a:solidFill>
                  <a:schemeClr val="tx1"/>
                </a:solidFill>
                <a:latin typeface="Cambria" pitchFamily="18" charset="0"/>
              </a:rPr>
              <a:t>Что касается туристического бизнеса в </a:t>
            </a:r>
          </a:p>
          <a:p>
            <a:pPr>
              <a:buNone/>
            </a:pPr>
            <a:r>
              <a:rPr lang="ru-RU" sz="2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общем, то в начале его существования,   </a:t>
            </a:r>
          </a:p>
          <a:p>
            <a:pPr>
              <a:buNone/>
            </a:pPr>
            <a:r>
              <a:rPr lang="ru-RU" sz="2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тогдашние деятели-авантюристы так сильно</a:t>
            </a:r>
          </a:p>
          <a:p>
            <a:pPr>
              <a:buNone/>
            </a:pPr>
            <a:r>
              <a:rPr lang="ru-RU" sz="2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«кидали» клиентов, что избавиться от этого </a:t>
            </a:r>
          </a:p>
          <a:p>
            <a:pPr>
              <a:buNone/>
            </a:pPr>
            <a:r>
              <a:rPr lang="ru-RU" sz="2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«наследства» трудно до сих пор. Это одна из </a:t>
            </a:r>
          </a:p>
          <a:p>
            <a:pPr>
              <a:buNone/>
            </a:pPr>
            <a:r>
              <a:rPr lang="ru-RU" sz="2600" dirty="0" smtClean="0">
                <a:solidFill>
                  <a:schemeClr val="tx1"/>
                </a:solidFill>
                <a:latin typeface="Cambria" pitchFamily="18" charset="0"/>
              </a:rPr>
              <a:t>  причин, почему просто рекламы туристическим фирмам для</a:t>
            </a:r>
          </a:p>
          <a:p>
            <a:pPr>
              <a:buNone/>
            </a:pPr>
            <a:r>
              <a:rPr lang="ru-RU" sz="2600" dirty="0" smtClean="0">
                <a:solidFill>
                  <a:schemeClr val="tx1"/>
                </a:solidFill>
                <a:latin typeface="Cambria" pitchFamily="18" charset="0"/>
              </a:rPr>
              <a:t>  привлечения клиентов не хватает.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3314" name="Picture 2" descr="C:\Users\GVerchik\Desktop\НЛ\cover (3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785926"/>
            <a:ext cx="2143140" cy="271464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643174" y="1714488"/>
            <a:ext cx="60007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Cambria" pitchFamily="18" charset="0"/>
              </a:rPr>
              <a:t>Мухина, А. Ю. Роль рекламы и PR-компаний в туристическом бизнесе / А. Ю. Мухина. – Москва : Лаборатория книги, 2012. – 97 с. – Режим доступа: по подписке. –ISBN 978-5-504-00601-7. – Текст : электронный.</a:t>
            </a:r>
          </a:p>
          <a:p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smtClean="0">
                <a:latin typeface="Georgia" pitchFamily="18" charset="0"/>
              </a:rPr>
              <a:t>Научные издания ЭБС </a:t>
            </a:r>
            <a:br>
              <a:rPr lang="ru-RU" sz="2800" dirty="0" smtClean="0">
                <a:latin typeface="Georgia" pitchFamily="18" charset="0"/>
              </a:rPr>
            </a:br>
            <a:r>
              <a:rPr lang="ru-RU" sz="2800" dirty="0" smtClean="0">
                <a:latin typeface="Georgia" pitchFamily="18" charset="0"/>
              </a:rPr>
              <a:t>«Университетская библиотека </a:t>
            </a:r>
            <a:r>
              <a:rPr lang="en-US" sz="2800" dirty="0" smtClean="0">
                <a:latin typeface="Georgia" pitchFamily="18" charset="0"/>
              </a:rPr>
              <a:t>online</a:t>
            </a:r>
            <a:r>
              <a:rPr lang="ru-RU" sz="2800" dirty="0" smtClean="0">
                <a:latin typeface="Georgia" pitchFamily="18" charset="0"/>
              </a:rPr>
              <a:t>»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643998" cy="5114948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            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3800" dirty="0" smtClean="0">
                <a:latin typeface="Cambria" pitchFamily="18" charset="0"/>
              </a:rPr>
              <a:t>                                                        </a:t>
            </a:r>
            <a:r>
              <a:rPr lang="ru-RU" sz="4500" dirty="0" smtClean="0">
                <a:latin typeface="Cambria" pitchFamily="18" charset="0"/>
              </a:rPr>
              <a:t> </a:t>
            </a:r>
          </a:p>
          <a:p>
            <a:pPr>
              <a:buNone/>
            </a:pPr>
            <a:endParaRPr lang="ru-RU" sz="4500" dirty="0" smtClean="0">
              <a:latin typeface="Cambria" pitchFamily="18" charset="0"/>
            </a:endParaRPr>
          </a:p>
          <a:p>
            <a:pPr>
              <a:buNone/>
            </a:pPr>
            <a:r>
              <a:rPr lang="ru-RU" sz="4500" dirty="0" smtClean="0">
                <a:latin typeface="Cambria" pitchFamily="18" charset="0"/>
              </a:rPr>
              <a:t>                                                               </a:t>
            </a:r>
          </a:p>
          <a:p>
            <a:pPr>
              <a:buNone/>
            </a:pPr>
            <a:endParaRPr lang="ru-RU" sz="4500" dirty="0" smtClean="0">
              <a:latin typeface="Cambria" pitchFamily="18" charset="0"/>
            </a:endParaRPr>
          </a:p>
          <a:p>
            <a:pPr>
              <a:buNone/>
            </a:pPr>
            <a:r>
              <a:rPr lang="ru-RU" sz="4500" dirty="0" smtClean="0">
                <a:latin typeface="Cambria" pitchFamily="18" charset="0"/>
              </a:rPr>
              <a:t>                                                                                     </a:t>
            </a:r>
            <a:r>
              <a:rPr lang="ru-RU" sz="7200" dirty="0" smtClean="0">
                <a:solidFill>
                  <a:schemeClr val="tx1"/>
                </a:solidFill>
                <a:latin typeface="Cambria" pitchFamily="18" charset="0"/>
              </a:rPr>
              <a:t>Монография посвящена актуальным проблемам и </a:t>
            </a:r>
          </a:p>
          <a:p>
            <a:pPr>
              <a:buNone/>
            </a:pPr>
            <a:r>
              <a:rPr lang="ru-RU" sz="72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перспективам устойчивого развития доступного,  </a:t>
            </a:r>
          </a:p>
          <a:p>
            <a:pPr>
              <a:buNone/>
            </a:pPr>
            <a:r>
              <a:rPr lang="ru-RU" sz="72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социального и массового туризма как современных</a:t>
            </a:r>
          </a:p>
          <a:p>
            <a:pPr>
              <a:buNone/>
            </a:pPr>
            <a:r>
              <a:rPr lang="ru-RU" sz="72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направлений укрепления единства страны и</a:t>
            </a:r>
          </a:p>
          <a:p>
            <a:pPr>
              <a:buNone/>
            </a:pPr>
            <a:r>
              <a:rPr lang="ru-RU" sz="72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оздоровления населения России.</a:t>
            </a:r>
          </a:p>
          <a:p>
            <a:pPr>
              <a:buNone/>
            </a:pPr>
            <a:r>
              <a:rPr lang="ru-RU" sz="7200" dirty="0" smtClean="0">
                <a:solidFill>
                  <a:schemeClr val="tx1"/>
                </a:solidFill>
                <a:latin typeface="Cambria" pitchFamily="18" charset="0"/>
              </a:rPr>
              <a:t>Представлены результаты исследований последних лет как представителей</a:t>
            </a:r>
          </a:p>
          <a:p>
            <a:pPr>
              <a:buNone/>
            </a:pPr>
            <a:r>
              <a:rPr lang="ru-RU" sz="7200" dirty="0" smtClean="0">
                <a:solidFill>
                  <a:schemeClr val="tx1"/>
                </a:solidFill>
                <a:latin typeface="Cambria" pitchFamily="18" charset="0"/>
              </a:rPr>
              <a:t>научной школы Российской международной академии туризма, так и ряда</a:t>
            </a:r>
          </a:p>
          <a:p>
            <a:pPr>
              <a:buNone/>
            </a:pPr>
            <a:r>
              <a:rPr lang="ru-RU" sz="7200" dirty="0" smtClean="0">
                <a:solidFill>
                  <a:schemeClr val="tx1"/>
                </a:solidFill>
                <a:latin typeface="Cambria" pitchFamily="18" charset="0"/>
              </a:rPr>
              <a:t>других ведущих отечественных и зарубежных ученых и специалистов.</a:t>
            </a:r>
          </a:p>
          <a:p>
            <a:pPr>
              <a:buNone/>
            </a:pPr>
            <a:r>
              <a:rPr lang="ru-RU" sz="7200" dirty="0" smtClean="0">
                <a:solidFill>
                  <a:schemeClr val="tx1"/>
                </a:solidFill>
                <a:latin typeface="Cambria" pitchFamily="18" charset="0"/>
              </a:rPr>
              <a:t>Для научных работников, педагогов, аспирантов и магистрантов,</a:t>
            </a:r>
          </a:p>
          <a:p>
            <a:pPr>
              <a:buNone/>
            </a:pPr>
            <a:r>
              <a:rPr lang="ru-RU" sz="7200" dirty="0" smtClean="0">
                <a:solidFill>
                  <a:schemeClr val="tx1"/>
                </a:solidFill>
                <a:latin typeface="Cambria" pitchFamily="18" charset="0"/>
              </a:rPr>
              <a:t>специализирующихся    в области      рекреации и туризма и подготовки</a:t>
            </a:r>
          </a:p>
          <a:p>
            <a:pPr>
              <a:buNone/>
            </a:pPr>
            <a:r>
              <a:rPr lang="ru-RU" sz="7200" dirty="0" smtClean="0">
                <a:solidFill>
                  <a:schemeClr val="tx1"/>
                </a:solidFill>
                <a:latin typeface="Cambria" pitchFamily="18" charset="0"/>
              </a:rPr>
              <a:t> туристских кадров.</a:t>
            </a:r>
            <a:endParaRPr lang="ru-RU" sz="7200" dirty="0">
              <a:solidFill>
                <a:schemeClr val="tx1"/>
              </a:solidFill>
              <a:latin typeface="Cambria" pitchFamily="18" charset="0"/>
            </a:endParaRPr>
          </a:p>
        </p:txBody>
      </p:sp>
      <p:pic>
        <p:nvPicPr>
          <p:cNvPr id="14338" name="Picture 2" descr="C:\Users\GVerchik\Desktop\НЛ\cover (3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785926"/>
            <a:ext cx="2143140" cy="264320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643174" y="1714488"/>
            <a:ext cx="607223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Cambria" pitchFamily="18" charset="0"/>
              </a:rPr>
              <a:t>Доступный, социальный и массовый туризм : проблемы и перспективы развития в России / под </a:t>
            </a:r>
            <a:r>
              <a:rPr lang="ru-RU" sz="1600" dirty="0" err="1" smtClean="0">
                <a:latin typeface="Cambria" pitchFamily="18" charset="0"/>
              </a:rPr>
              <a:t>науч</a:t>
            </a:r>
            <a:r>
              <a:rPr lang="ru-RU" sz="1600" dirty="0" smtClean="0">
                <a:latin typeface="Cambria" pitchFamily="18" charset="0"/>
              </a:rPr>
              <a:t>. ред. Е. Н. Трофимова ; Российская международная академия туризма. – Москва : Университетская книга, 2016. – 504 с. : ил. – Режим доступа: по подписке. –</a:t>
            </a:r>
            <a:r>
              <a:rPr lang="ru-RU" sz="1600" dirty="0" err="1" smtClean="0">
                <a:latin typeface="Cambria" pitchFamily="18" charset="0"/>
              </a:rPr>
              <a:t>Библиогр</a:t>
            </a:r>
            <a:r>
              <a:rPr lang="ru-RU" sz="1600" dirty="0" smtClean="0">
                <a:latin typeface="Cambria" pitchFamily="18" charset="0"/>
              </a:rPr>
              <a:t>.: с. 497 - 501. – ISBN 978-5-98699-216-7. – Текст : электронный.</a:t>
            </a:r>
            <a:endParaRPr lang="ru-RU" sz="16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858312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smtClean="0">
                <a:latin typeface="Georgia" pitchFamily="18" charset="0"/>
              </a:rPr>
              <a:t>Научные издания ЭБС </a:t>
            </a:r>
            <a:br>
              <a:rPr lang="ru-RU" sz="2800" dirty="0" smtClean="0">
                <a:latin typeface="Georgia" pitchFamily="18" charset="0"/>
              </a:rPr>
            </a:br>
            <a:r>
              <a:rPr lang="ru-RU" sz="2800" dirty="0" smtClean="0">
                <a:latin typeface="Georgia" pitchFamily="18" charset="0"/>
              </a:rPr>
              <a:t>«Университетская библиотека </a:t>
            </a:r>
            <a:r>
              <a:rPr lang="en-US" sz="2800" dirty="0" smtClean="0">
                <a:latin typeface="Georgia" pitchFamily="18" charset="0"/>
              </a:rPr>
              <a:t>online</a:t>
            </a:r>
            <a:r>
              <a:rPr lang="ru-RU" sz="2800" dirty="0" smtClean="0">
                <a:latin typeface="Georgia" pitchFamily="18" charset="0"/>
              </a:rPr>
              <a:t>»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600200"/>
            <a:ext cx="8858312" cy="504351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300" dirty="0" smtClean="0"/>
              <a:t>                                             </a:t>
            </a:r>
          </a:p>
          <a:p>
            <a:pPr>
              <a:buNone/>
            </a:pPr>
            <a:endParaRPr lang="ru-RU" sz="23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2300" dirty="0" smtClean="0">
                <a:solidFill>
                  <a:schemeClr val="tx1"/>
                </a:solidFill>
              </a:rPr>
              <a:t>                                                </a:t>
            </a:r>
            <a:r>
              <a:rPr lang="ru-RU" sz="2100" dirty="0" smtClean="0">
                <a:solidFill>
                  <a:schemeClr val="tx1"/>
                </a:solidFill>
                <a:latin typeface="Cambria" pitchFamily="18" charset="0"/>
              </a:rPr>
              <a:t>В монографии рассматриваются </a:t>
            </a:r>
            <a:r>
              <a:rPr lang="ru-RU" sz="2100" dirty="0" err="1" smtClean="0">
                <a:solidFill>
                  <a:schemeClr val="tx1"/>
                </a:solidFill>
                <a:latin typeface="Cambria" pitchFamily="18" charset="0"/>
              </a:rPr>
              <a:t>теоретико</a:t>
            </a:r>
            <a:r>
              <a:rPr lang="ru-RU" sz="2100" dirty="0" smtClean="0">
                <a:solidFill>
                  <a:schemeClr val="tx1"/>
                </a:solidFill>
                <a:latin typeface="Cambria" pitchFamily="18" charset="0"/>
              </a:rPr>
              <a:t>-</a:t>
            </a:r>
          </a:p>
          <a:p>
            <a:pPr>
              <a:buNone/>
            </a:pPr>
            <a:r>
              <a:rPr lang="ru-RU" sz="21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методические и практические аспекты двигательной </a:t>
            </a:r>
          </a:p>
          <a:p>
            <a:pPr>
              <a:buNone/>
            </a:pPr>
            <a:r>
              <a:rPr lang="ru-RU" sz="21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</a:t>
            </a:r>
            <a:r>
              <a:rPr lang="ru-RU" sz="2100" dirty="0" err="1" smtClean="0">
                <a:solidFill>
                  <a:schemeClr val="tx1"/>
                </a:solidFill>
                <a:latin typeface="Cambria" pitchFamily="18" charset="0"/>
              </a:rPr>
              <a:t>реабилитации,рекреации</a:t>
            </a:r>
            <a:r>
              <a:rPr lang="ru-RU" sz="2100" dirty="0" smtClean="0">
                <a:solidFill>
                  <a:schemeClr val="tx1"/>
                </a:solidFill>
                <a:latin typeface="Cambria" pitchFamily="18" charset="0"/>
              </a:rPr>
              <a:t> и социальной адаптации лиц </a:t>
            </a:r>
          </a:p>
          <a:p>
            <a:pPr>
              <a:buNone/>
            </a:pPr>
            <a:r>
              <a:rPr lang="ru-RU" sz="2100" dirty="0" smtClean="0">
                <a:solidFill>
                  <a:schemeClr val="tx1"/>
                </a:solidFill>
                <a:latin typeface="Cambria" pitchFamily="18" charset="0"/>
              </a:rPr>
              <a:t>с ограниченными возможностями здоровья средствами доступного туризма.</a:t>
            </a:r>
          </a:p>
          <a:p>
            <a:pPr>
              <a:buNone/>
            </a:pPr>
            <a:r>
              <a:rPr lang="ru-RU" sz="2100" dirty="0" smtClean="0">
                <a:solidFill>
                  <a:schemeClr val="tx1"/>
                </a:solidFill>
                <a:latin typeface="Cambria" pitchFamily="18" charset="0"/>
              </a:rPr>
              <a:t>Представлено авторское видение программы занятий доступным туризмом,</a:t>
            </a:r>
          </a:p>
          <a:p>
            <a:pPr>
              <a:buNone/>
            </a:pPr>
            <a:r>
              <a:rPr lang="ru-RU" sz="2100" dirty="0" smtClean="0">
                <a:solidFill>
                  <a:schemeClr val="tx1"/>
                </a:solidFill>
                <a:latin typeface="Cambria" pitchFamily="18" charset="0"/>
              </a:rPr>
              <a:t>позволяющей повысить уровень физических и двигательных возможностей</a:t>
            </a:r>
          </a:p>
          <a:p>
            <a:pPr>
              <a:buNone/>
            </a:pPr>
            <a:r>
              <a:rPr lang="ru-RU" sz="2100" dirty="0" smtClean="0">
                <a:solidFill>
                  <a:schemeClr val="tx1"/>
                </a:solidFill>
                <a:latin typeface="Cambria" pitchFamily="18" charset="0"/>
              </a:rPr>
              <a:t>лиц с нарушением функций опорно-двигательного аппарата, создать условия</a:t>
            </a:r>
          </a:p>
          <a:p>
            <a:pPr>
              <a:buNone/>
            </a:pPr>
            <a:r>
              <a:rPr lang="ru-RU" sz="2100" dirty="0" smtClean="0">
                <a:solidFill>
                  <a:schemeClr val="tx1"/>
                </a:solidFill>
                <a:latin typeface="Cambria" pitchFamily="18" charset="0"/>
              </a:rPr>
              <a:t>для их дальнейшей социализации и социально-бытовой адаптации,</a:t>
            </a:r>
          </a:p>
          <a:p>
            <a:pPr>
              <a:buNone/>
            </a:pPr>
            <a:r>
              <a:rPr lang="ru-RU" sz="2100" dirty="0" smtClean="0">
                <a:solidFill>
                  <a:schemeClr val="tx1"/>
                </a:solidFill>
                <a:latin typeface="Cambria" pitchFamily="18" charset="0"/>
              </a:rPr>
              <a:t>приблизить их жизнь к жизни здоровых людей.</a:t>
            </a:r>
            <a:endParaRPr lang="ru-RU" sz="2100" dirty="0">
              <a:solidFill>
                <a:schemeClr val="tx1"/>
              </a:solidFill>
              <a:latin typeface="Cambria" pitchFamily="18" charset="0"/>
            </a:endParaRPr>
          </a:p>
        </p:txBody>
      </p:sp>
      <p:pic>
        <p:nvPicPr>
          <p:cNvPr id="15362" name="Picture 2" descr="C:\Users\GVerchik\Desktop\НЛ\cover (3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714488"/>
            <a:ext cx="2143140" cy="300039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714612" y="1643050"/>
            <a:ext cx="60007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err="1" smtClean="0">
                <a:latin typeface="Cambria" pitchFamily="18" charset="0"/>
              </a:rPr>
              <a:t>Галиуллина</a:t>
            </a:r>
            <a:r>
              <a:rPr lang="ru-RU" sz="1600" dirty="0" smtClean="0">
                <a:latin typeface="Cambria" pitchFamily="18" charset="0"/>
              </a:rPr>
              <a:t>, С. Д. Двигательная рекреация и социальная адаптация лиц с нарушениями функций опорно-двигательного аппарата средствами доступного туризма / С. Д. </a:t>
            </a:r>
            <a:r>
              <a:rPr lang="ru-RU" sz="1600" dirty="0" err="1" smtClean="0">
                <a:latin typeface="Cambria" pitchFamily="18" charset="0"/>
              </a:rPr>
              <a:t>Галиуллина</a:t>
            </a:r>
            <a:r>
              <a:rPr lang="ru-RU" sz="1600" dirty="0" smtClean="0">
                <a:latin typeface="Cambria" pitchFamily="18" charset="0"/>
              </a:rPr>
              <a:t>, О. С. Коган, А. А. </a:t>
            </a:r>
            <a:r>
              <a:rPr lang="ru-RU" sz="1600" dirty="0" err="1" smtClean="0">
                <a:latin typeface="Cambria" pitchFamily="18" charset="0"/>
              </a:rPr>
              <a:t>Токмаков</a:t>
            </a:r>
            <a:r>
              <a:rPr lang="ru-RU" sz="1600" dirty="0" smtClean="0">
                <a:latin typeface="Cambria" pitchFamily="18" charset="0"/>
              </a:rPr>
              <a:t> ; Уфимский государственный университет экономики и сервиса (УГУЭС). – Уфа : Уфимский государственный университет экономики и сервиса, 2014. – 82 с. : ил., табл., схем. – Режим доступа: по подписке. –</a:t>
            </a:r>
            <a:r>
              <a:rPr lang="ru-RU" sz="1600" dirty="0" err="1" smtClean="0">
                <a:latin typeface="Cambria" pitchFamily="18" charset="0"/>
              </a:rPr>
              <a:t>Библиогр</a:t>
            </a:r>
            <a:r>
              <a:rPr lang="ru-RU" sz="1600" dirty="0" smtClean="0">
                <a:latin typeface="Cambria" pitchFamily="18" charset="0"/>
              </a:rPr>
              <a:t>. в кн. – ISBN 978-5-88469-676-1. – Текст : электронный.</a:t>
            </a:r>
            <a:endParaRPr lang="ru-RU" sz="16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smtClean="0">
                <a:latin typeface="Georgia" pitchFamily="18" charset="0"/>
              </a:rPr>
              <a:t>Научные издания ЭБС </a:t>
            </a:r>
            <a:br>
              <a:rPr lang="ru-RU" sz="2800" dirty="0" smtClean="0">
                <a:latin typeface="Georgia" pitchFamily="18" charset="0"/>
              </a:rPr>
            </a:br>
            <a:r>
              <a:rPr lang="ru-RU" sz="2800" dirty="0" smtClean="0">
                <a:latin typeface="Georgia" pitchFamily="18" charset="0"/>
              </a:rPr>
              <a:t>«Университетская библиотека </a:t>
            </a:r>
            <a:r>
              <a:rPr lang="en-US" sz="2800" dirty="0" smtClean="0">
                <a:latin typeface="Georgia" pitchFamily="18" charset="0"/>
              </a:rPr>
              <a:t>online</a:t>
            </a:r>
            <a:r>
              <a:rPr lang="ru-RU" sz="2800" dirty="0" smtClean="0">
                <a:latin typeface="Georgia" pitchFamily="18" charset="0"/>
              </a:rPr>
              <a:t>»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525963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3000" dirty="0" smtClean="0">
                <a:solidFill>
                  <a:schemeClr val="tx1"/>
                </a:solidFill>
              </a:rPr>
              <a:t>                                     </a:t>
            </a:r>
          </a:p>
          <a:p>
            <a:pPr>
              <a:buNone/>
            </a:pPr>
            <a:r>
              <a:rPr lang="ru-RU" sz="3000" dirty="0" smtClean="0">
                <a:solidFill>
                  <a:schemeClr val="tx1"/>
                </a:solidFill>
              </a:rPr>
              <a:t>                                    </a:t>
            </a:r>
            <a:r>
              <a:rPr lang="ru-RU" sz="3000" dirty="0" smtClean="0">
                <a:solidFill>
                  <a:schemeClr val="tx1"/>
                </a:solidFill>
                <a:latin typeface="Cambria" pitchFamily="18" charset="0"/>
              </a:rPr>
              <a:t>Целью деятельности по продвижению </a:t>
            </a:r>
          </a:p>
          <a:p>
            <a:pPr>
              <a:buNone/>
            </a:pPr>
            <a:r>
              <a:rPr lang="ru-RU" sz="30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товаров и услуг является создание спроса</a:t>
            </a:r>
          </a:p>
          <a:p>
            <a:pPr>
              <a:buNone/>
            </a:pPr>
            <a:r>
              <a:rPr lang="ru-RU" sz="30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на эти товары и услуги.</a:t>
            </a:r>
          </a:p>
          <a:p>
            <a:pPr>
              <a:buNone/>
            </a:pPr>
            <a:r>
              <a:rPr lang="ru-RU" sz="30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Продвижение товара или услуги -широкое понятие, включающее деятельность по  рекламе в прессе и печати, технику личной     продажи, связи с общественностью, деятельность по стимулированию продаж.                 </a:t>
            </a:r>
            <a:endParaRPr lang="ru-RU" sz="3000" dirty="0">
              <a:solidFill>
                <a:schemeClr val="tx1"/>
              </a:solidFill>
              <a:latin typeface="Cambria" pitchFamily="18" charset="0"/>
            </a:endParaRPr>
          </a:p>
        </p:txBody>
      </p:sp>
      <p:pic>
        <p:nvPicPr>
          <p:cNvPr id="16386" name="Picture 2" descr="C:\Users\GVerchik\Desktop\НЛ\cover (3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714488"/>
            <a:ext cx="2143140" cy="271464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714612" y="1714488"/>
            <a:ext cx="60007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Cambria" pitchFamily="18" charset="0"/>
              </a:rPr>
              <a:t>Еремеев, А. Ю. Методическое обеспечение разработки нового </a:t>
            </a:r>
            <a:r>
              <a:rPr lang="ru-RU" dirty="0" err="1" smtClean="0">
                <a:latin typeface="Cambria" pitchFamily="18" charset="0"/>
              </a:rPr>
              <a:t>турпродукта</a:t>
            </a:r>
            <a:r>
              <a:rPr lang="ru-RU" dirty="0" smtClean="0">
                <a:latin typeface="Cambria" pitchFamily="18" charset="0"/>
              </a:rPr>
              <a:t> / А. Ю. Еремеев. – Москва : Лаборатория книги, 2012. – 122 с. – Режим доступа: по подписке. –ISBN 978-5-504-00620-8. – Текст : электронный.</a:t>
            </a:r>
            <a:endParaRPr lang="ru-RU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endParaRPr lang="ru-RU" sz="3600" dirty="0" smtClean="0">
              <a:latin typeface="Cambria" pitchFamily="18" charset="0"/>
            </a:endParaRPr>
          </a:p>
          <a:p>
            <a:pPr algn="ctr">
              <a:buNone/>
            </a:pPr>
            <a:r>
              <a:rPr lang="ru-RU" sz="3600" dirty="0" smtClean="0">
                <a:latin typeface="Cambria" pitchFamily="18" charset="0"/>
              </a:rPr>
              <a:t>Остальную научную литературу  по различным областям знаний можно </a:t>
            </a:r>
            <a:r>
              <a:rPr lang="ru-RU" sz="3600" dirty="0" smtClean="0">
                <a:latin typeface="Cambria" pitchFamily="18" charset="0"/>
              </a:rPr>
              <a:t>просмотреть, </a:t>
            </a:r>
            <a:r>
              <a:rPr lang="ru-RU" sz="3600" dirty="0" smtClean="0">
                <a:latin typeface="Cambria" pitchFamily="18" charset="0"/>
              </a:rPr>
              <a:t>выбрав в Электронном каталоге в  поиске</a:t>
            </a:r>
          </a:p>
          <a:p>
            <a:pPr algn="ctr">
              <a:buNone/>
            </a:pPr>
            <a:r>
              <a:rPr lang="ru-RU" sz="3600" dirty="0" smtClean="0">
                <a:latin typeface="Cambria" pitchFamily="18" charset="0"/>
              </a:rPr>
              <a:t>  ЭБС «Университетская библиотека </a:t>
            </a:r>
            <a:r>
              <a:rPr lang="en-US" sz="3600" dirty="0" smtClean="0">
                <a:latin typeface="Cambria" pitchFamily="18" charset="0"/>
              </a:rPr>
              <a:t>on-line</a:t>
            </a:r>
            <a:r>
              <a:rPr lang="ru-RU" sz="3600" dirty="0" smtClean="0">
                <a:latin typeface="Cambria" pitchFamily="18" charset="0"/>
              </a:rPr>
              <a:t>»</a:t>
            </a:r>
          </a:p>
          <a:p>
            <a:pPr algn="ctr">
              <a:buNone/>
            </a:pPr>
            <a:r>
              <a:rPr lang="ru-RU" sz="3600" dirty="0" smtClean="0">
                <a:latin typeface="Cambria" pitchFamily="18" charset="0"/>
              </a:rPr>
              <a:t> на страничке библиотеки сайта КГУФКСТ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186766" cy="101122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dirty="0" smtClean="0">
                <a:latin typeface="Georgia" pitchFamily="18" charset="0"/>
              </a:rPr>
              <a:t>Научные издания ЭБС </a:t>
            </a:r>
            <a:br>
              <a:rPr lang="ru-RU" sz="2400" dirty="0" smtClean="0">
                <a:latin typeface="Georgia" pitchFamily="18" charset="0"/>
              </a:rPr>
            </a:br>
            <a:r>
              <a:rPr lang="ru-RU" sz="2400" dirty="0" smtClean="0">
                <a:latin typeface="Georgia" pitchFamily="18" charset="0"/>
              </a:rPr>
              <a:t>«Университетская библиотека </a:t>
            </a:r>
            <a:r>
              <a:rPr lang="en-US" sz="2400" dirty="0" smtClean="0">
                <a:latin typeface="Georgia" pitchFamily="18" charset="0"/>
              </a:rPr>
              <a:t>online</a:t>
            </a:r>
            <a:r>
              <a:rPr lang="ru-RU" sz="2400" dirty="0" smtClean="0">
                <a:latin typeface="Georgia" pitchFamily="18" charset="0"/>
              </a:rPr>
              <a:t>»</a:t>
            </a:r>
            <a:endParaRPr lang="ru-RU" sz="2400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5214974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>
              <a:buNone/>
            </a:pP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                                                  </a:t>
            </a:r>
            <a:r>
              <a:rPr lang="ru-RU" sz="1600" dirty="0" err="1" smtClean="0">
                <a:solidFill>
                  <a:schemeClr val="tx1"/>
                </a:solidFill>
                <a:latin typeface="Cambria" pitchFamily="18" charset="0"/>
              </a:rPr>
              <a:t>Боом</a:t>
            </a: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, Ю. В. Современная оценка физического развития</a:t>
            </a:r>
          </a:p>
          <a:p>
            <a:pPr algn="just"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детей от  рождения   до трех  лет / Ю. В. </a:t>
            </a:r>
            <a:r>
              <a:rPr lang="ru-RU" sz="1600" dirty="0" err="1" smtClean="0">
                <a:solidFill>
                  <a:schemeClr val="tx1"/>
                </a:solidFill>
                <a:latin typeface="Cambria" pitchFamily="18" charset="0"/>
              </a:rPr>
              <a:t>Боом</a:t>
            </a: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;     </a:t>
            </a:r>
          </a:p>
          <a:p>
            <a:pPr algn="just"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Национальная академия наук  Беларуси, Институт </a:t>
            </a:r>
          </a:p>
          <a:p>
            <a:pPr algn="just"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истории. – Минск : </a:t>
            </a:r>
            <a:r>
              <a:rPr lang="ru-RU" sz="1600" dirty="0" err="1" smtClean="0">
                <a:solidFill>
                  <a:schemeClr val="tx1"/>
                </a:solidFill>
                <a:latin typeface="Cambria" pitchFamily="18" charset="0"/>
              </a:rPr>
              <a:t>Беларуская</a:t>
            </a: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  </a:t>
            </a:r>
            <a:r>
              <a:rPr lang="ru-RU" sz="1600" dirty="0" err="1" smtClean="0">
                <a:solidFill>
                  <a:schemeClr val="tx1"/>
                </a:solidFill>
                <a:latin typeface="Cambria" pitchFamily="18" charset="0"/>
              </a:rPr>
              <a:t>навука</a:t>
            </a: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,  2024. – 72 с. :</a:t>
            </a:r>
          </a:p>
          <a:p>
            <a:pPr algn="just"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ил., табл. – Режим доступа: по подписке. – обращения:</a:t>
            </a:r>
          </a:p>
          <a:p>
            <a:pPr algn="just"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21.03.2025). – ISB978-985-08-3099-9. </a:t>
            </a:r>
          </a:p>
          <a:p>
            <a:pPr algn="just"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– Текст :  электронный.</a:t>
            </a: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2050" name="Picture 2" descr="C:\Users\GVerchik\Desktop\НЛ\cov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500174"/>
            <a:ext cx="2214578" cy="307183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71472" y="3571877"/>
            <a:ext cx="800105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Georgia" pitchFamily="18" charset="0"/>
              </a:rPr>
              <a:t>                                         В монографии представлены современная оценка</a:t>
            </a:r>
          </a:p>
          <a:p>
            <a:pPr algn="just"/>
            <a:r>
              <a:rPr lang="ru-RU" dirty="0" smtClean="0">
                <a:latin typeface="Georgia" pitchFamily="18" charset="0"/>
              </a:rPr>
              <a:t>                                         физического развития детей на ранних этапах    </a:t>
            </a:r>
          </a:p>
          <a:p>
            <a:pPr algn="just"/>
            <a:r>
              <a:rPr lang="ru-RU" dirty="0" smtClean="0">
                <a:latin typeface="Georgia" pitchFamily="18" charset="0"/>
              </a:rPr>
              <a:t>                                         онтогенеза, таблицы оценки физического развития</a:t>
            </a:r>
          </a:p>
          <a:p>
            <a:pPr algn="just"/>
            <a:r>
              <a:rPr lang="ru-RU" dirty="0" smtClean="0">
                <a:latin typeface="Georgia" pitchFamily="18" charset="0"/>
              </a:rPr>
              <a:t>                                         детей от рождения до трех лет из городской и сельской местности Беларуси, а также </a:t>
            </a:r>
            <a:r>
              <a:rPr lang="ru-RU" dirty="0" err="1" smtClean="0">
                <a:latin typeface="Georgia" pitchFamily="18" charset="0"/>
              </a:rPr>
              <a:t>центильные</a:t>
            </a:r>
            <a:r>
              <a:rPr lang="ru-RU" dirty="0" smtClean="0">
                <a:latin typeface="Georgia" pitchFamily="18" charset="0"/>
              </a:rPr>
              <a:t> шкалы и графические рисунки. Предназначена для научных сотрудников, занимающихся изучением физического развития детей, педиатров, аспирантов, студентов, родителей, а также всех интересующихся вопросами возрастной антропологии.</a:t>
            </a:r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dirty="0" smtClean="0">
                <a:latin typeface="Georgia" pitchFamily="18" charset="0"/>
              </a:rPr>
              <a:t>Научные издания ЭБС </a:t>
            </a:r>
            <a:br>
              <a:rPr lang="ru-RU" sz="2400" dirty="0" smtClean="0">
                <a:latin typeface="Georgia" pitchFamily="18" charset="0"/>
              </a:rPr>
            </a:br>
            <a:r>
              <a:rPr lang="ru-RU" sz="2400" dirty="0" smtClean="0">
                <a:latin typeface="Georgia" pitchFamily="18" charset="0"/>
              </a:rPr>
              <a:t>«Университетская библиотека </a:t>
            </a:r>
            <a:r>
              <a:rPr lang="en-US" sz="2400" dirty="0" smtClean="0">
                <a:latin typeface="Georgia" pitchFamily="18" charset="0"/>
              </a:rPr>
              <a:t>online</a:t>
            </a:r>
            <a:r>
              <a:rPr lang="ru-RU" sz="2400" dirty="0" smtClean="0">
                <a:latin typeface="Georgia" pitchFamily="18" charset="0"/>
              </a:rPr>
              <a:t>»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82919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                                                    </a:t>
            </a:r>
            <a:r>
              <a:rPr lang="ru-RU" sz="1600" dirty="0" err="1" smtClean="0">
                <a:solidFill>
                  <a:schemeClr val="tx1"/>
                </a:solidFill>
                <a:latin typeface="Cambria" pitchFamily="18" charset="0"/>
              </a:rPr>
              <a:t>Кулиненков</a:t>
            </a: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, О. С. Фармакология в практике спорта :   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справочник : [16+] / О. С. </a:t>
            </a:r>
            <a:r>
              <a:rPr lang="ru-RU" sz="1600" dirty="0" err="1" smtClean="0">
                <a:solidFill>
                  <a:schemeClr val="tx1"/>
                </a:solidFill>
                <a:latin typeface="Cambria" pitchFamily="18" charset="0"/>
              </a:rPr>
              <a:t>Кулиненков</a:t>
            </a: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. – 3-е изд., 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</a:t>
            </a:r>
            <a:r>
              <a:rPr lang="ru-RU" sz="1600" dirty="0" err="1" smtClean="0">
                <a:solidFill>
                  <a:schemeClr val="tx1"/>
                </a:solidFill>
                <a:latin typeface="Cambria" pitchFamily="18" charset="0"/>
              </a:rPr>
              <a:t>перераб</a:t>
            </a: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. и доп. – Москва :Спорт, 2022. – 216 с. : ил. –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Режим доступа: по подписке. –– </a:t>
            </a:r>
            <a:r>
              <a:rPr lang="ru-RU" sz="1600" dirty="0" err="1" smtClean="0">
                <a:solidFill>
                  <a:schemeClr val="tx1"/>
                </a:solidFill>
                <a:latin typeface="Cambria" pitchFamily="18" charset="0"/>
              </a:rPr>
              <a:t>Библиогр</a:t>
            </a: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.: с. 206-209. –  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ISBN 978-5-907225-81-7. – Текст : электронный.</a:t>
            </a:r>
            <a:endParaRPr lang="ru-RU" sz="1600" dirty="0">
              <a:solidFill>
                <a:schemeClr val="tx1"/>
              </a:solidFill>
              <a:latin typeface="Cambria" pitchFamily="18" charset="0"/>
            </a:endParaRPr>
          </a:p>
        </p:txBody>
      </p:sp>
      <p:pic>
        <p:nvPicPr>
          <p:cNvPr id="3074" name="Picture 2" descr="C:\Users\GVerchik\Desktop\НЛ\cover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714488"/>
            <a:ext cx="2357453" cy="3262323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000364" y="3500438"/>
            <a:ext cx="55721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Cambria" pitchFamily="18" charset="0"/>
              </a:rPr>
              <a:t>В книге известного спортивного врача, многие годы проработавшего в спорте высших достижений, представлены возможные варианты увеличения работоспособности и сохранения здоровья спортсмена фармакологическими </a:t>
            </a:r>
          </a:p>
          <a:p>
            <a:pPr algn="just"/>
            <a:r>
              <a:rPr lang="ru-RU" dirty="0" smtClean="0">
                <a:latin typeface="Cambria" pitchFamily="18" charset="0"/>
              </a:rPr>
              <a:t>средствами. </a:t>
            </a:r>
            <a:br>
              <a:rPr lang="ru-RU" dirty="0" smtClean="0">
                <a:latin typeface="Cambria" pitchFamily="18" charset="0"/>
              </a:rPr>
            </a:br>
            <a:r>
              <a:rPr lang="ru-RU" dirty="0" smtClean="0">
                <a:latin typeface="Cambria" pitchFamily="18" charset="0"/>
              </a:rPr>
              <a:t>Предназначается тренерам, спортсменам, спортивным врачам, преподавателям физической культуры, студентам спортивных вузов.</a:t>
            </a:r>
            <a:endParaRPr lang="ru-RU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572560" cy="100013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dirty="0" smtClean="0">
                <a:latin typeface="Georgia" pitchFamily="18" charset="0"/>
              </a:rPr>
              <a:t>Научные издания ЭБС</a:t>
            </a:r>
            <a:br>
              <a:rPr lang="ru-RU" sz="2000" dirty="0" smtClean="0">
                <a:latin typeface="Georgia" pitchFamily="18" charset="0"/>
              </a:rPr>
            </a:br>
            <a:r>
              <a:rPr lang="ru-RU" sz="2000" dirty="0" smtClean="0">
                <a:latin typeface="Georgia" pitchFamily="18" charset="0"/>
              </a:rPr>
              <a:t>«Университетская библиотека </a:t>
            </a:r>
            <a:r>
              <a:rPr lang="en-US" sz="2000" dirty="0" smtClean="0">
                <a:latin typeface="Georgia" pitchFamily="18" charset="0"/>
              </a:rPr>
              <a:t>online</a:t>
            </a:r>
            <a:r>
              <a:rPr lang="ru-RU" sz="2000" dirty="0" smtClean="0">
                <a:latin typeface="Georgia" pitchFamily="18" charset="0"/>
              </a:rPr>
              <a:t>»</a:t>
            </a:r>
            <a:endParaRPr lang="ru-RU" sz="2000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142984"/>
            <a:ext cx="8572560" cy="5572164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Дмитриев, А. В. Спортивная </a:t>
            </a:r>
            <a:r>
              <a:rPr lang="ru-RU" sz="1600" dirty="0" err="1" smtClean="0">
                <a:solidFill>
                  <a:schemeClr val="tx1"/>
                </a:solidFill>
                <a:latin typeface="Cambria" pitchFamily="18" charset="0"/>
              </a:rPr>
              <a:t>нутрициология</a:t>
            </a: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/ А. В. Дмитриев, 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Л. М. </a:t>
            </a:r>
            <a:r>
              <a:rPr lang="ru-RU" sz="1600" dirty="0" err="1" smtClean="0">
                <a:solidFill>
                  <a:schemeClr val="tx1"/>
                </a:solidFill>
                <a:latin typeface="Cambria" pitchFamily="18" charset="0"/>
              </a:rPr>
              <a:t>Гунина</a:t>
            </a: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. – 2-е изд. стер. – Москва : Спорт, 2022. – 640 с.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: ил. –(Олимпийское образование). – Режим доступа: по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подписке. – </a:t>
            </a:r>
            <a:r>
              <a:rPr lang="ru-RU" sz="1600" dirty="0" err="1" smtClean="0">
                <a:solidFill>
                  <a:schemeClr val="tx1"/>
                </a:solidFill>
                <a:latin typeface="Cambria" pitchFamily="18" charset="0"/>
              </a:rPr>
              <a:t>Библиогр</a:t>
            </a: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. в кн. – ISBN 978-5-907225-91-6. – 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Текст : электронный.</a:t>
            </a:r>
            <a:endParaRPr lang="ru-RU" sz="1600" dirty="0">
              <a:solidFill>
                <a:schemeClr val="tx1"/>
              </a:solidFill>
              <a:latin typeface="Cambria" pitchFamily="18" charset="0"/>
            </a:endParaRPr>
          </a:p>
        </p:txBody>
      </p:sp>
      <p:pic>
        <p:nvPicPr>
          <p:cNvPr id="4098" name="Picture 2" descr="C:\Users\GVerchik\Desktop\НЛ\cover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285860"/>
            <a:ext cx="2071701" cy="292895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28596" y="2500306"/>
            <a:ext cx="792961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Georgia" pitchFamily="18" charset="0"/>
              </a:rPr>
              <a:t>                                            </a:t>
            </a:r>
          </a:p>
          <a:p>
            <a:r>
              <a:rPr lang="ru-RU" sz="1600" dirty="0" smtClean="0">
                <a:latin typeface="Georgia" pitchFamily="18" charset="0"/>
              </a:rPr>
              <a:t>                                             В книге систематизированы основные классы пищевых</a:t>
            </a:r>
          </a:p>
          <a:p>
            <a:r>
              <a:rPr lang="ru-RU" sz="1600" dirty="0" smtClean="0">
                <a:latin typeface="Georgia" pitchFamily="18" charset="0"/>
              </a:rPr>
              <a:t>                                          добавок и специализированных продуктов питания,</a:t>
            </a:r>
          </a:p>
          <a:p>
            <a:r>
              <a:rPr lang="ru-RU" sz="1600" dirty="0" smtClean="0">
                <a:latin typeface="Georgia" pitchFamily="18" charset="0"/>
              </a:rPr>
              <a:t>                                         предназначенных для улучшения физической  и</a:t>
            </a:r>
          </a:p>
          <a:p>
            <a:r>
              <a:rPr lang="ru-RU" sz="1600" dirty="0" smtClean="0">
                <a:latin typeface="Georgia" pitchFamily="18" charset="0"/>
              </a:rPr>
              <a:t>                                         функциональной подготовленности профессиональных</a:t>
            </a:r>
          </a:p>
          <a:p>
            <a:r>
              <a:rPr lang="ru-RU" sz="1600" dirty="0" smtClean="0">
                <a:latin typeface="Georgia" pitchFamily="18" charset="0"/>
              </a:rPr>
              <a:t>                                         спортсменов, любителей и всех, кто ведет активный образ</a:t>
            </a:r>
          </a:p>
          <a:p>
            <a:r>
              <a:rPr lang="ru-RU" sz="1600" dirty="0" smtClean="0">
                <a:latin typeface="Georgia" pitchFamily="18" charset="0"/>
              </a:rPr>
              <a:t>                                         жизни; описаны механизмы влияния биологически</a:t>
            </a:r>
          </a:p>
          <a:p>
            <a:r>
              <a:rPr lang="ru-RU" sz="1600" dirty="0" smtClean="0">
                <a:latin typeface="Georgia" pitchFamily="18" charset="0"/>
              </a:rPr>
              <a:t>                                         активных субстанций, входящих в состав современных пищевых  добавок, проанализирована рациональность их использования у представителей разных видов спорта. Монография содержит сведения о </a:t>
            </a:r>
            <a:r>
              <a:rPr lang="ru-RU" sz="1600" dirty="0" err="1" smtClean="0">
                <a:latin typeface="Georgia" pitchFamily="18" charset="0"/>
              </a:rPr>
              <a:t>нутритивно-метаболической</a:t>
            </a:r>
            <a:r>
              <a:rPr lang="ru-RU" sz="1600" dirty="0" smtClean="0">
                <a:latin typeface="Georgia" pitchFamily="18" charset="0"/>
              </a:rPr>
              <a:t> поддержке при синдромах микроповреждения мышц и отсроченной мышечной болезненности у спортсменов, о пищевых добавках контроля массы тела и липидного профиля крови, а также освещает возможности применения </a:t>
            </a:r>
            <a:r>
              <a:rPr lang="ru-RU" sz="1600" dirty="0" err="1" smtClean="0">
                <a:latin typeface="Georgia" pitchFamily="18" charset="0"/>
              </a:rPr>
              <a:t>эргогенных</a:t>
            </a:r>
            <a:r>
              <a:rPr lang="ru-RU" sz="1600" dirty="0" smtClean="0">
                <a:latin typeface="Georgia" pitchFamily="18" charset="0"/>
              </a:rPr>
              <a:t> средств </a:t>
            </a:r>
            <a:r>
              <a:rPr lang="ru-RU" sz="1600" dirty="0" err="1" smtClean="0">
                <a:latin typeface="Georgia" pitchFamily="18" charset="0"/>
              </a:rPr>
              <a:t>нутрициологического</a:t>
            </a:r>
            <a:r>
              <a:rPr lang="ru-RU" sz="1600" dirty="0" smtClean="0">
                <a:latin typeface="Georgia" pitchFamily="18" charset="0"/>
              </a:rPr>
              <a:t> характера у вегетарианцев и </a:t>
            </a:r>
            <a:r>
              <a:rPr lang="ru-RU" sz="1600" dirty="0" err="1" smtClean="0">
                <a:latin typeface="Georgia" pitchFamily="18" charset="0"/>
              </a:rPr>
              <a:t>веганов</a:t>
            </a:r>
            <a:r>
              <a:rPr lang="ru-RU" sz="1600" dirty="0" smtClean="0">
                <a:latin typeface="Georgia" pitchFamily="18" charset="0"/>
              </a:rPr>
              <a:t> при физических нагрузках.</a:t>
            </a:r>
            <a:br>
              <a:rPr lang="ru-RU" sz="1600" dirty="0" smtClean="0">
                <a:latin typeface="Georgia" pitchFamily="18" charset="0"/>
              </a:rPr>
            </a:br>
            <a:r>
              <a:rPr lang="ru-RU" sz="1600" dirty="0" smtClean="0">
                <a:latin typeface="Georgia" pitchFamily="18" charset="0"/>
              </a:rPr>
              <a:t>           </a:t>
            </a:r>
            <a:endParaRPr lang="ru-RU" sz="1600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429684" cy="86834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dirty="0" smtClean="0">
                <a:latin typeface="Georgia" pitchFamily="18" charset="0"/>
              </a:rPr>
              <a:t>Научные издания ЭБС </a:t>
            </a:r>
            <a:br>
              <a:rPr lang="ru-RU" sz="2400" dirty="0" smtClean="0">
                <a:latin typeface="Georgia" pitchFamily="18" charset="0"/>
              </a:rPr>
            </a:br>
            <a:r>
              <a:rPr lang="ru-RU" sz="2400" dirty="0" smtClean="0">
                <a:latin typeface="Georgia" pitchFamily="18" charset="0"/>
              </a:rPr>
              <a:t>«Университетская библиотека </a:t>
            </a:r>
            <a:r>
              <a:rPr lang="en-US" sz="2400" dirty="0" smtClean="0">
                <a:latin typeface="Georgia" pitchFamily="18" charset="0"/>
              </a:rPr>
              <a:t>online</a:t>
            </a:r>
            <a:r>
              <a:rPr lang="ru-RU" sz="2400" dirty="0" smtClean="0">
                <a:latin typeface="Georgia" pitchFamily="18" charset="0"/>
              </a:rPr>
              <a:t>»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285860"/>
            <a:ext cx="8429684" cy="528641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Georgia" pitchFamily="18" charset="0"/>
              </a:rPr>
              <a:t>                                             </a:t>
            </a: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Платонов, В. Н. Двигательные качества и физическая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подготовка спортсменов / В. Н. Платонов. – Москва : Спорт,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2022. – 656 с. : ил.– Режим доступа: по подписке.- </a:t>
            </a:r>
            <a:r>
              <a:rPr lang="ru-RU" sz="1600" dirty="0" err="1" smtClean="0">
                <a:solidFill>
                  <a:schemeClr val="tx1"/>
                </a:solidFill>
                <a:latin typeface="Cambria" pitchFamily="18" charset="0"/>
              </a:rPr>
              <a:t>Библиогр</a:t>
            </a: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. 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в кн. – ISBN 978-5-907225-93-0. – Текст : электронный.</a:t>
            </a:r>
            <a:endParaRPr lang="ru-RU" sz="1600" dirty="0">
              <a:solidFill>
                <a:schemeClr val="tx1"/>
              </a:solidFill>
              <a:latin typeface="Cambria" pitchFamily="18" charset="0"/>
            </a:endParaRPr>
          </a:p>
        </p:txBody>
      </p:sp>
      <p:pic>
        <p:nvPicPr>
          <p:cNvPr id="5122" name="Picture 2" descr="C:\Users\GVerchik\Desktop\НЛ\cover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428736"/>
            <a:ext cx="2143140" cy="292895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71472" y="2643182"/>
            <a:ext cx="8143931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                           </a:t>
            </a:r>
            <a:r>
              <a:rPr lang="ru-RU" sz="1600" dirty="0" smtClean="0">
                <a:latin typeface="Cambria" pitchFamily="18" charset="0"/>
              </a:rPr>
              <a:t>                      В монографии подвергнута всестороннему анализу проблема   </a:t>
            </a:r>
          </a:p>
          <a:p>
            <a:r>
              <a:rPr lang="ru-RU" sz="1600" dirty="0" smtClean="0">
                <a:latin typeface="Cambria" pitchFamily="18" charset="0"/>
              </a:rPr>
              <a:t>                                              развития двигательных качеств (скоростных, силовых, </a:t>
            </a:r>
          </a:p>
          <a:p>
            <a:r>
              <a:rPr lang="ru-RU" sz="1600" dirty="0" smtClean="0">
                <a:latin typeface="Cambria" pitchFamily="18" charset="0"/>
              </a:rPr>
              <a:t>                                              выносливости, ловкости и координации, гибкости) и</a:t>
            </a:r>
          </a:p>
          <a:p>
            <a:r>
              <a:rPr lang="ru-RU" sz="1600" dirty="0" smtClean="0">
                <a:latin typeface="Cambria" pitchFamily="18" charset="0"/>
              </a:rPr>
              <a:t>                                             физической  подготовки спортсменов.</a:t>
            </a:r>
          </a:p>
          <a:p>
            <a:r>
              <a:rPr lang="ru-RU" sz="1600" dirty="0" smtClean="0">
                <a:latin typeface="Cambria" pitchFamily="18" charset="0"/>
              </a:rPr>
              <a:t>                                                Своим содержанием представленная работа принципиально  </a:t>
            </a:r>
          </a:p>
          <a:p>
            <a:r>
              <a:rPr lang="ru-RU" sz="1600" dirty="0" smtClean="0">
                <a:latin typeface="Cambria" pitchFamily="18" charset="0"/>
              </a:rPr>
              <a:t>                                              отличается от большинства обобщающих работ, посвященных </a:t>
            </a:r>
          </a:p>
          <a:p>
            <a:r>
              <a:rPr lang="ru-RU" sz="1600" dirty="0" smtClean="0">
                <a:latin typeface="Cambria" pitchFamily="18" charset="0"/>
              </a:rPr>
              <a:t>                                             двигательным качествам и  физической подготовке спортсменов. </a:t>
            </a:r>
          </a:p>
          <a:p>
            <a:r>
              <a:rPr lang="ru-RU" sz="1600" dirty="0" smtClean="0">
                <a:latin typeface="Cambria" pitchFamily="18" charset="0"/>
              </a:rPr>
              <a:t>Структура двигательных качеств и методика их развития рассматриваются не сквозь призму достижения наивысшего тренировочного эффекта применительно к тому или иному качеству, а на основе соответствия уровня развития и особенностей проявления каждого из двигательных качеств эффективности двигательных действий, характерных для конкретного вида спорта, органичной взаимосвязи двигательных качеств между собой и с другими сторонами подготовленности спортсменов — технической, тактической, психологической.</a:t>
            </a: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643998" cy="9286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dirty="0" smtClean="0">
                <a:latin typeface="Georgia" pitchFamily="18" charset="0"/>
              </a:rPr>
              <a:t>Научные издания ЭБС </a:t>
            </a:r>
            <a:br>
              <a:rPr lang="ru-RU" sz="2400" dirty="0" smtClean="0">
                <a:latin typeface="Georgia" pitchFamily="18" charset="0"/>
              </a:rPr>
            </a:br>
            <a:r>
              <a:rPr lang="ru-RU" sz="2400" dirty="0" smtClean="0">
                <a:latin typeface="Georgia" pitchFamily="18" charset="0"/>
              </a:rPr>
              <a:t>«Университетская библиотека </a:t>
            </a:r>
            <a:r>
              <a:rPr lang="en-US" sz="2400" dirty="0" smtClean="0">
                <a:latin typeface="Georgia" pitchFamily="18" charset="0"/>
              </a:rPr>
              <a:t>online</a:t>
            </a:r>
            <a:r>
              <a:rPr lang="ru-RU" sz="2400" dirty="0" smtClean="0">
                <a:latin typeface="Georgia" pitchFamily="18" charset="0"/>
              </a:rPr>
              <a:t>»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142984"/>
            <a:ext cx="8643998" cy="535785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  <a:latin typeface="Georgia" pitchFamily="18" charset="0"/>
              </a:rPr>
              <a:t>                                                                   </a:t>
            </a:r>
            <a:r>
              <a:rPr lang="ru-RU" sz="1400" dirty="0" smtClean="0">
                <a:solidFill>
                  <a:schemeClr val="tx1"/>
                </a:solidFill>
                <a:latin typeface="Cambria" pitchFamily="18" charset="0"/>
              </a:rPr>
              <a:t>Чердаков, Д. Н. Футбол : толковый словарь с английскими и 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   французскими эквивалентами : справочник : [16+] / 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   Д. Н. </a:t>
            </a:r>
            <a:r>
              <a:rPr lang="ru-RU" sz="1400" dirty="0" err="1" smtClean="0">
                <a:solidFill>
                  <a:schemeClr val="tx1"/>
                </a:solidFill>
                <a:latin typeface="Cambria" pitchFamily="18" charset="0"/>
              </a:rPr>
              <a:t>Чердаков,Е</a:t>
            </a:r>
            <a:r>
              <a:rPr lang="ru-RU" sz="1400" dirty="0" smtClean="0">
                <a:solidFill>
                  <a:schemeClr val="tx1"/>
                </a:solidFill>
                <a:latin typeface="Cambria" pitchFamily="18" charset="0"/>
              </a:rPr>
              <a:t>. Ю. Ваулина ; Российский государственный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  педагогический университет им. А. И. Герцена. –Санкт-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  Петербург : Российский государственный педагогический 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  университет им. А.И. Герцена (РГПУ), 2021. – 344 с. – Режим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  доступа: по подписке. – ISBN 978-5-8064-3053-4. – Текст :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  электронный.</a:t>
            </a:r>
            <a:endParaRPr lang="ru-RU" sz="1400" dirty="0">
              <a:solidFill>
                <a:schemeClr val="tx1"/>
              </a:solidFill>
              <a:latin typeface="Cambria" pitchFamily="18" charset="0"/>
            </a:endParaRPr>
          </a:p>
        </p:txBody>
      </p:sp>
      <p:pic>
        <p:nvPicPr>
          <p:cNvPr id="6146" name="Picture 2" descr="C:\Users\GVerchik\Desktop\НЛ\cover 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357298"/>
            <a:ext cx="2500330" cy="328614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85786" y="3286124"/>
            <a:ext cx="807249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smtClean="0">
                <a:latin typeface="Georgia" pitchFamily="18" charset="0"/>
              </a:rPr>
              <a:t>                                            </a:t>
            </a:r>
            <a:r>
              <a:rPr lang="ru-RU" sz="1600" dirty="0" smtClean="0">
                <a:latin typeface="Cambria" pitchFamily="18" charset="0"/>
              </a:rPr>
              <a:t>Словарь описывает около тысячи слов и словосочетаний</a:t>
            </a:r>
          </a:p>
          <a:p>
            <a:pPr algn="just"/>
            <a:r>
              <a:rPr lang="ru-RU" sz="1600" dirty="0" smtClean="0">
                <a:latin typeface="Cambria" pitchFamily="18" charset="0"/>
              </a:rPr>
              <a:t>                                              русского языка, составляющих ядро лексики футбола -</a:t>
            </a:r>
          </a:p>
          <a:p>
            <a:pPr algn="just"/>
            <a:r>
              <a:rPr lang="ru-RU" sz="1600" dirty="0" smtClean="0">
                <a:latin typeface="Cambria" pitchFamily="18" charset="0"/>
              </a:rPr>
              <a:t>                                             самой распространенной в мире спортивной командной</a:t>
            </a:r>
          </a:p>
          <a:p>
            <a:pPr algn="just"/>
            <a:r>
              <a:rPr lang="ru-RU" sz="1600" dirty="0" smtClean="0">
                <a:latin typeface="Cambria" pitchFamily="18" charset="0"/>
              </a:rPr>
              <a:t>                                             игры, захватившей умы и сердца свыше двух миллиардов</a:t>
            </a:r>
          </a:p>
          <a:p>
            <a:pPr algn="just"/>
            <a:r>
              <a:rPr lang="ru-RU" sz="1600" dirty="0" smtClean="0">
                <a:latin typeface="Cambria" pitchFamily="18" charset="0"/>
              </a:rPr>
              <a:t>                                             болельщиков.</a:t>
            </a:r>
          </a:p>
          <a:p>
            <a:pPr algn="just"/>
            <a:r>
              <a:rPr lang="ru-RU" sz="1600" dirty="0" smtClean="0">
                <a:latin typeface="Cambria" pitchFamily="18" charset="0"/>
              </a:rPr>
              <a:t>                                             Рассматривая лексику футбола как часть современной</a:t>
            </a:r>
          </a:p>
          <a:p>
            <a:pPr algn="just"/>
            <a:r>
              <a:rPr lang="ru-RU" sz="1600" dirty="0" smtClean="0">
                <a:latin typeface="Cambria" pitchFamily="18" charset="0"/>
              </a:rPr>
              <a:t> системы языка, словарь дает обширную информацию о каждом слове в традициях русской лексикографии: объяснение его значения, грамматические и синтаксические свойства, стилистическую характеристику, происхождение, произношение, особенности употребления. Словарные статьи снабжены эквивалентными или передающими соответствующие значения единицами английского и французского языков.</a:t>
            </a:r>
            <a:endParaRPr lang="ru-RU" sz="16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1143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dirty="0" smtClean="0">
                <a:latin typeface="Georgia" pitchFamily="18" charset="0"/>
              </a:rPr>
              <a:t>Научные издания ЭБС </a:t>
            </a:r>
            <a:br>
              <a:rPr lang="ru-RU" sz="2400" dirty="0" smtClean="0">
                <a:latin typeface="Georgia" pitchFamily="18" charset="0"/>
              </a:rPr>
            </a:br>
            <a:r>
              <a:rPr lang="ru-RU" sz="2400" dirty="0" smtClean="0">
                <a:latin typeface="Georgia" pitchFamily="18" charset="0"/>
              </a:rPr>
              <a:t>«Университетская библиотека </a:t>
            </a:r>
            <a:r>
              <a:rPr lang="en-US" sz="2400" dirty="0" smtClean="0">
                <a:latin typeface="Georgia" pitchFamily="18" charset="0"/>
              </a:rPr>
              <a:t>online</a:t>
            </a:r>
            <a:r>
              <a:rPr lang="ru-RU" sz="2400" dirty="0" smtClean="0">
                <a:latin typeface="Georgia" pitchFamily="18" charset="0"/>
              </a:rPr>
              <a:t>»</a:t>
            </a:r>
            <a:endParaRPr lang="ru-RU" sz="2400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401080" cy="5286412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  <a:latin typeface="Georgia" pitchFamily="18" charset="0"/>
              </a:rPr>
              <a:t>                                                                              </a:t>
            </a:r>
            <a:r>
              <a:rPr lang="ru-RU" sz="1400" dirty="0" smtClean="0">
                <a:solidFill>
                  <a:schemeClr val="tx1"/>
                </a:solidFill>
                <a:latin typeface="Cambria" pitchFamily="18" charset="0"/>
              </a:rPr>
              <a:t>Орехова, Т. Ф. Теоретические основы формирования  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              здорового образа жизни субъектов педагогического 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              процесса в системе современного общего образования 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              / Т. Ф. Орехова. – 4-еизд., стер. – Москва : ФЛИНТА, 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              2021. – 354 с. – Режим доступа: по подписке. –ISBN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               978-5-9765-1211-5. –Текст : электронный.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7170" name="Picture 2" descr="C:\Users\GVerchik\Desktop\НЛ\cover (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571612"/>
            <a:ext cx="2357454" cy="321471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14348" y="3000372"/>
            <a:ext cx="8143932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/>
              <a:t>                                                                </a:t>
            </a:r>
            <a:r>
              <a:rPr lang="ru-RU" sz="1400" dirty="0" smtClean="0">
                <a:latin typeface="Cambria" pitchFamily="18" charset="0"/>
              </a:rPr>
              <a:t>Современный этап развития общеобразовательной школы</a:t>
            </a:r>
          </a:p>
          <a:p>
            <a:pPr algn="just"/>
            <a:r>
              <a:rPr lang="ru-RU" sz="1400" dirty="0" smtClean="0">
                <a:latin typeface="Cambria" pitchFamily="18" charset="0"/>
              </a:rPr>
              <a:t>                                                          характеризуется отмечающимся в последнее время специалистами</a:t>
            </a:r>
          </a:p>
          <a:p>
            <a:pPr algn="just"/>
            <a:r>
              <a:rPr lang="ru-RU" sz="1400" dirty="0" smtClean="0">
                <a:latin typeface="Cambria" pitchFamily="18" charset="0"/>
              </a:rPr>
              <a:t>                                                          (педагогами, психологами, медиками, социологами)</a:t>
            </a:r>
          </a:p>
          <a:p>
            <a:pPr algn="just"/>
            <a:r>
              <a:rPr lang="ru-RU" sz="1400" dirty="0" smtClean="0">
                <a:latin typeface="Cambria" pitchFamily="18" charset="0"/>
              </a:rPr>
              <a:t>                                                         неблагоприятным  влиянием системы массового образования на</a:t>
            </a:r>
          </a:p>
          <a:p>
            <a:pPr algn="just"/>
            <a:r>
              <a:rPr lang="ru-RU" sz="1400" dirty="0" smtClean="0">
                <a:latin typeface="Cambria" pitchFamily="18" charset="0"/>
              </a:rPr>
              <a:t>                                                         здоровье всех субъектов образовательного процесса: учащихся,  </a:t>
            </a:r>
          </a:p>
          <a:p>
            <a:pPr algn="just"/>
            <a:r>
              <a:rPr lang="ru-RU" sz="1400" dirty="0" smtClean="0">
                <a:latin typeface="Cambria" pitchFamily="18" charset="0"/>
              </a:rPr>
              <a:t>                                                         учителей и родителей учащихся. Проблема здоровья в настоящее</a:t>
            </a:r>
          </a:p>
          <a:p>
            <a:pPr algn="just"/>
            <a:r>
              <a:rPr lang="ru-RU" sz="1400" dirty="0" smtClean="0">
                <a:latin typeface="Cambria" pitchFamily="18" charset="0"/>
              </a:rPr>
              <a:t>                                                         время является одной из глобальных проблем, от незамедлительного</a:t>
            </a:r>
          </a:p>
          <a:p>
            <a:pPr algn="just"/>
            <a:r>
              <a:rPr lang="ru-RU" sz="1400" dirty="0" smtClean="0">
                <a:latin typeface="Cambria" pitchFamily="18" charset="0"/>
              </a:rPr>
              <a:t>                                                         решения которой зависит будущее человечества. Именно поэтому </a:t>
            </a:r>
          </a:p>
          <a:p>
            <a:pPr algn="just"/>
            <a:r>
              <a:rPr lang="ru-RU" sz="1400" dirty="0" smtClean="0">
                <a:latin typeface="Cambria" pitchFamily="18" charset="0"/>
              </a:rPr>
              <a:t>                                                         сохранение и укрепление здоровья детей и подростков становится важнейшей педагогической задачей, попытки решения которой предпринимаются сегодня педагогами самых разных образовательных учреждений – от дошкольных до высших. В монографии раскрывается предлагаемая автором педагогическая концепция организации процесса </a:t>
            </a:r>
            <a:r>
              <a:rPr lang="ru-RU" sz="1400" dirty="0" err="1" smtClean="0">
                <a:latin typeface="Cambria" pitchFamily="18" charset="0"/>
              </a:rPr>
              <a:t>здоровьетворящего</a:t>
            </a:r>
            <a:r>
              <a:rPr lang="ru-RU" sz="1400" dirty="0" smtClean="0">
                <a:latin typeface="Cambria" pitchFamily="18" charset="0"/>
              </a:rPr>
              <a:t> образования, реализация которой в целостном педагогическом процессе современной общеобразовательной школы при определенных условиях обеспечит превращение образования в </a:t>
            </a:r>
            <a:r>
              <a:rPr lang="ru-RU" sz="1400" dirty="0" err="1" smtClean="0">
                <a:latin typeface="Cambria" pitchFamily="18" charset="0"/>
              </a:rPr>
              <a:t>средообусловливающее</a:t>
            </a:r>
            <a:r>
              <a:rPr lang="ru-RU" sz="1400" dirty="0" smtClean="0">
                <a:latin typeface="Cambria" pitchFamily="18" charset="0"/>
              </a:rPr>
              <a:t> пространство здорового образа жизни учащихся и учителей, что будет способствовать не только сохранению, но также и становлению их здоровья</a:t>
            </a:r>
            <a:r>
              <a:rPr lang="ru-RU" sz="1200" dirty="0" smtClean="0">
                <a:latin typeface="Cambria" pitchFamily="18" charset="0"/>
              </a:rPr>
              <a:t>.</a:t>
            </a:r>
            <a:endParaRPr lang="ru-RU" sz="12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1632</TotalTime>
  <Words>2915</Words>
  <Application>Microsoft Office PowerPoint</Application>
  <PresentationFormat>Экран (4:3)</PresentationFormat>
  <Paragraphs>494</Paragraphs>
  <Slides>34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Тема Office</vt:lpstr>
      <vt:lpstr>Научная литература  из ЭБС «Университетская библиотекаonline»</vt:lpstr>
      <vt:lpstr>Слайд 2</vt:lpstr>
      <vt:lpstr>ФИЗИЧЕСКАЯ КУЛЬТУРА И СПОРТ</vt:lpstr>
      <vt:lpstr>Научные издания ЭБС  «Университетская библиотека online»</vt:lpstr>
      <vt:lpstr>Научные издания ЭБС  «Университетская библиотека online»</vt:lpstr>
      <vt:lpstr>Научные издания ЭБС «Университетская библиотека online»</vt:lpstr>
      <vt:lpstr>Научные издания ЭБС  «Университетская библиотека online»</vt:lpstr>
      <vt:lpstr>Научные издания ЭБС  «Университетская библиотека online»</vt:lpstr>
      <vt:lpstr>Научные издания ЭБС  «Университетская библиотека online»</vt:lpstr>
      <vt:lpstr>Научные издания ЭБС  «Университетская библиотека online»</vt:lpstr>
      <vt:lpstr>Научные издания ЭБС  «Университетская библиотека online»</vt:lpstr>
      <vt:lpstr>ПСИХОЛОГИЯ</vt:lpstr>
      <vt:lpstr>Научные издания ЭБС  «Университетская библиотека online»</vt:lpstr>
      <vt:lpstr>Научные издания ЭБС  «Университетская библиотека online»</vt:lpstr>
      <vt:lpstr>Научные издания ЭБС  «Университетская библиотека online»</vt:lpstr>
      <vt:lpstr>Научные издания ЭБС  «Университетская библиотека online»</vt:lpstr>
      <vt:lpstr>Научные издания ЭБС  «Университетская библиотека online»</vt:lpstr>
      <vt:lpstr>Научные издания ЭБС  «Университетская библиотека online»</vt:lpstr>
      <vt:lpstr>Научные издания ЭБС  «Университетская библиотека online»</vt:lpstr>
      <vt:lpstr>Научные издания ЭБС  «Университетская библиотека online»</vt:lpstr>
      <vt:lpstr>Научные издания ЭБС  «Университетская библиотека online»</vt:lpstr>
      <vt:lpstr>Научные издания ЭБС  «Университетская библиотека online»</vt:lpstr>
      <vt:lpstr>ТУРИЗМ</vt:lpstr>
      <vt:lpstr>Научные издания ЭБС  «Университетская библиотека online»</vt:lpstr>
      <vt:lpstr>Научные издания ЭБС  «Университетская библиотека online»</vt:lpstr>
      <vt:lpstr>Научные издания ЭБС  «Университетская библиотека online»</vt:lpstr>
      <vt:lpstr>Научные издания ЭБС  «Университетская библиотека online»</vt:lpstr>
      <vt:lpstr>Научные издания ЭБС  «Университетская библиотека online»</vt:lpstr>
      <vt:lpstr>Научные издания ЭБС  «Университетская библиотека online»</vt:lpstr>
      <vt:lpstr>Научные издания ЭБС  «Университетская библиотека online»</vt:lpstr>
      <vt:lpstr>Научные издания ЭБС  «Университетская библиотека online»</vt:lpstr>
      <vt:lpstr>Научные издания ЭБС  «Университетская библиотека online»</vt:lpstr>
      <vt:lpstr>Научные издания ЭБС  «Университетская библиотека online»</vt:lpstr>
      <vt:lpstr>Слайд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GVerchik</dc:creator>
  <cp:lastModifiedBy>GVerchik</cp:lastModifiedBy>
  <cp:revision>188</cp:revision>
  <dcterms:created xsi:type="dcterms:W3CDTF">2025-03-20T09:00:18Z</dcterms:created>
  <dcterms:modified xsi:type="dcterms:W3CDTF">2025-04-07T08:32:24Z</dcterms:modified>
</cp:coreProperties>
</file>